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g" ContentType="image/jpg"/>
  <Override PartName="/ppt/notesSlides/notesSlide5.xml" ContentType="application/vnd.openxmlformats-officedocument.presentationml.notesSlide+xml"/>
  <Override PartName="/ppt/media/image4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77" r:id="rId2"/>
  </p:sldMasterIdLst>
  <p:notesMasterIdLst>
    <p:notesMasterId r:id="rId13"/>
  </p:notesMasterIdLst>
  <p:sldIdLst>
    <p:sldId id="256" r:id="rId3"/>
    <p:sldId id="286" r:id="rId4"/>
    <p:sldId id="706" r:id="rId5"/>
    <p:sldId id="707" r:id="rId6"/>
    <p:sldId id="708" r:id="rId7"/>
    <p:sldId id="709" r:id="rId8"/>
    <p:sldId id="710" r:id="rId9"/>
    <p:sldId id="711" r:id="rId10"/>
    <p:sldId id="714" r:id="rId11"/>
    <p:sldId id="688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FF"/>
    <a:srgbClr val="4E67C8"/>
    <a:srgbClr val="23735D"/>
    <a:srgbClr val="00B050"/>
    <a:srgbClr val="98B954"/>
    <a:srgbClr val="ABEBF6"/>
    <a:srgbClr val="50B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9" autoAdjust="0"/>
  </p:normalViewPr>
  <p:slideViewPr>
    <p:cSldViewPr snapToGrid="0">
      <p:cViewPr varScale="1">
        <p:scale>
          <a:sx n="103" d="100"/>
          <a:sy n="103" d="100"/>
        </p:scale>
        <p:origin x="96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投影片圖像版面配置區 1">
            <a:extLst>
              <a:ext uri="{FF2B5EF4-FFF2-40B4-BE49-F238E27FC236}">
                <a16:creationId xmlns:a16="http://schemas.microsoft.com/office/drawing/2014/main" id="{1C381E92-9719-4B76-8A88-EF954FC628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備忘稿版面配置區 2">
            <a:extLst>
              <a:ext uri="{FF2B5EF4-FFF2-40B4-BE49-F238E27FC236}">
                <a16:creationId xmlns:a16="http://schemas.microsoft.com/office/drawing/2014/main" id="{46F3A7CF-60CC-4B5E-899F-6D8A475657F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71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24d555cd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24d555cd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499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34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22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01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89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89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02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投影片圖像版面配置區 1">
            <a:extLst>
              <a:ext uri="{FF2B5EF4-FFF2-40B4-BE49-F238E27FC236}">
                <a16:creationId xmlns:a16="http://schemas.microsoft.com/office/drawing/2014/main" id="{4605D080-93FD-4786-A527-DEE5D270C6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925763" y="849313"/>
            <a:ext cx="4076700" cy="2293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備忘稿版面配置區 2">
            <a:extLst>
              <a:ext uri="{FF2B5EF4-FFF2-40B4-BE49-F238E27FC236}">
                <a16:creationId xmlns:a16="http://schemas.microsoft.com/office/drawing/2014/main" id="{FD3AC75C-4C16-4947-9071-E89450A44B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31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BB0FDBCD-7456-4602-B94D-086A0E86118E}"/>
              </a:ext>
            </a:extLst>
          </p:cNvPr>
          <p:cNvSpPr/>
          <p:nvPr userDrawn="1"/>
        </p:nvSpPr>
        <p:spPr>
          <a:xfrm rot="5400000" flipV="1">
            <a:off x="10976309" y="77029"/>
            <a:ext cx="1676400" cy="1462019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516BB3E-293E-41CF-9EC8-5B1D3870BC42}"/>
              </a:ext>
            </a:extLst>
          </p:cNvPr>
          <p:cNvGrpSpPr/>
          <p:nvPr userDrawn="1"/>
        </p:nvGrpSpPr>
        <p:grpSpPr>
          <a:xfrm>
            <a:off x="1899285" y="6176963"/>
            <a:ext cx="10225146" cy="610235"/>
            <a:chOff x="283483" y="6176963"/>
            <a:chExt cx="8577037" cy="545758"/>
          </a:xfrm>
          <a:solidFill>
            <a:srgbClr val="ABEBF6"/>
          </a:solidFill>
        </p:grpSpPr>
        <p:sp>
          <p:nvSpPr>
            <p:cNvPr id="20" name="＞形箭號 9">
              <a:extLst>
                <a:ext uri="{FF2B5EF4-FFF2-40B4-BE49-F238E27FC236}">
                  <a16:creationId xmlns:a16="http://schemas.microsoft.com/office/drawing/2014/main" id="{048ACDBF-4EBF-4F2C-91BF-6FC97BC8FBB9}"/>
                </a:ext>
              </a:extLst>
            </p:cNvPr>
            <p:cNvSpPr/>
            <p:nvPr userDrawn="1"/>
          </p:nvSpPr>
          <p:spPr>
            <a:xfrm>
              <a:off x="4572001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心電圖競賽</a:t>
              </a:r>
            </a:p>
          </p:txBody>
        </p:sp>
        <p:sp>
          <p:nvSpPr>
            <p:cNvPr id="21" name="＞形箭號 10">
              <a:extLst>
                <a:ext uri="{FF2B5EF4-FFF2-40B4-BE49-F238E27FC236}">
                  <a16:creationId xmlns:a16="http://schemas.microsoft.com/office/drawing/2014/main" id="{C5B91CA0-A9BD-43BA-A11D-F4CD01ADF4A2}"/>
                </a:ext>
              </a:extLst>
            </p:cNvPr>
            <p:cNvSpPr/>
            <p:nvPr userDrawn="1"/>
          </p:nvSpPr>
          <p:spPr>
            <a:xfrm>
              <a:off x="2427742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心電圖介紹</a:t>
              </a:r>
            </a:p>
          </p:txBody>
        </p:sp>
        <p:sp>
          <p:nvSpPr>
            <p:cNvPr id="22" name="＞形箭號 11">
              <a:extLst>
                <a:ext uri="{FF2B5EF4-FFF2-40B4-BE49-F238E27FC236}">
                  <a16:creationId xmlns:a16="http://schemas.microsoft.com/office/drawing/2014/main" id="{48165141-5B68-48B9-9D8A-B36BB5609CB9}"/>
                </a:ext>
              </a:extLst>
            </p:cNvPr>
            <p:cNvSpPr/>
            <p:nvPr userDrawn="1"/>
          </p:nvSpPr>
          <p:spPr>
            <a:xfrm>
              <a:off x="283483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我是誰</a:t>
              </a:r>
            </a:p>
          </p:txBody>
        </p:sp>
        <p:sp>
          <p:nvSpPr>
            <p:cNvPr id="23" name="＞形箭號 7">
              <a:extLst>
                <a:ext uri="{FF2B5EF4-FFF2-40B4-BE49-F238E27FC236}">
                  <a16:creationId xmlns:a16="http://schemas.microsoft.com/office/drawing/2014/main" id="{B01C0FF0-C03D-44CC-98AE-0FB06CA1115B}"/>
                </a:ext>
              </a:extLst>
            </p:cNvPr>
            <p:cNvSpPr/>
            <p:nvPr userDrawn="1"/>
          </p:nvSpPr>
          <p:spPr>
            <a:xfrm>
              <a:off x="6716261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心電圖未來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A8A9EBD4-3EDE-42C0-B904-18864F9EDE52}"/>
              </a:ext>
            </a:extLst>
          </p:cNvPr>
          <p:cNvSpPr/>
          <p:nvPr userDrawn="1"/>
        </p:nvSpPr>
        <p:spPr>
          <a:xfrm>
            <a:off x="7414454" y="515650"/>
            <a:ext cx="4402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陳在民 </a:t>
            </a:r>
            <a:r>
              <a:rPr lang="zh-TW" altLang="en-US" sz="28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資料科學學位學程</a:t>
            </a:r>
            <a:endParaRPr lang="el-GR" altLang="zh-TW" sz="28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3593169-6416-4322-BDAE-B359144ED0BC}"/>
              </a:ext>
            </a:extLst>
          </p:cNvPr>
          <p:cNvCxnSpPr>
            <a:cxnSpLocks/>
          </p:cNvCxnSpPr>
          <p:nvPr userDrawn="1"/>
        </p:nvCxnSpPr>
        <p:spPr>
          <a:xfrm>
            <a:off x="893999" y="1381373"/>
            <a:ext cx="11298001" cy="18000"/>
          </a:xfrm>
          <a:prstGeom prst="line">
            <a:avLst/>
          </a:prstGeom>
          <a:ln w="38100">
            <a:solidFill>
              <a:srgbClr val="008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0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9D2B26C-193F-AF45-ABD9-7EE7EF8F8284}"/>
              </a:ext>
            </a:extLst>
          </p:cNvPr>
          <p:cNvSpPr/>
          <p:nvPr userDrawn="1"/>
        </p:nvSpPr>
        <p:spPr>
          <a:xfrm>
            <a:off x="-1" y="0"/>
            <a:ext cx="5351929" cy="6858000"/>
          </a:xfrm>
          <a:prstGeom prst="rect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三角形 11">
            <a:extLst>
              <a:ext uri="{FF2B5EF4-FFF2-40B4-BE49-F238E27FC236}">
                <a16:creationId xmlns:a16="http://schemas.microsoft.com/office/drawing/2014/main" id="{9FCE2A1F-71A6-C349-8F20-718F4A982298}"/>
              </a:ext>
            </a:extLst>
          </p:cNvPr>
          <p:cNvSpPr/>
          <p:nvPr userDrawn="1"/>
        </p:nvSpPr>
        <p:spPr>
          <a:xfrm rot="10800000">
            <a:off x="-1034549" y="-807436"/>
            <a:ext cx="2069097" cy="2364200"/>
          </a:xfrm>
          <a:prstGeom prst="triangle">
            <a:avLst/>
          </a:prstGeom>
          <a:solidFill>
            <a:srgbClr val="008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D143676-0414-0B43-BAA6-39E99547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686C85-686F-0941-B3C6-165E77B59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99218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664BD2-D5DD-BC44-A589-43FF5E92C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7279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5DB8D7F-4C4F-5D45-A123-38DFBB3D89E5}"/>
              </a:ext>
            </a:extLst>
          </p:cNvPr>
          <p:cNvSpPr/>
          <p:nvPr userDrawn="1"/>
        </p:nvSpPr>
        <p:spPr>
          <a:xfrm>
            <a:off x="-2" y="-43075"/>
            <a:ext cx="12192002" cy="6901075"/>
          </a:xfrm>
          <a:prstGeom prst="rect">
            <a:avLst/>
          </a:prstGeom>
          <a:solidFill>
            <a:srgbClr val="AFDD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3005B1C-0F3B-0545-B647-68BCD3B50F53}"/>
              </a:ext>
            </a:extLst>
          </p:cNvPr>
          <p:cNvCxnSpPr>
            <a:cxnSpLocks/>
          </p:cNvCxnSpPr>
          <p:nvPr userDrawn="1"/>
        </p:nvCxnSpPr>
        <p:spPr>
          <a:xfrm>
            <a:off x="-1" y="539739"/>
            <a:ext cx="8669613" cy="0"/>
          </a:xfrm>
          <a:prstGeom prst="line">
            <a:avLst/>
          </a:prstGeom>
          <a:ln>
            <a:solidFill>
              <a:srgbClr val="008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258A8D0-87E6-204A-81AC-90D767EC7AC6}"/>
              </a:ext>
            </a:extLst>
          </p:cNvPr>
          <p:cNvSpPr/>
          <p:nvPr userDrawn="1"/>
        </p:nvSpPr>
        <p:spPr>
          <a:xfrm rot="16200000">
            <a:off x="6739965" y="1405963"/>
            <a:ext cx="6384782" cy="4519290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F187C1C8-EE2C-394E-B038-8B7C896051C6}"/>
              </a:ext>
            </a:extLst>
          </p:cNvPr>
          <p:cNvSpPr/>
          <p:nvPr userDrawn="1"/>
        </p:nvSpPr>
        <p:spPr>
          <a:xfrm rot="10800000">
            <a:off x="10471820" y="2926961"/>
            <a:ext cx="3440359" cy="3931038"/>
          </a:xfrm>
          <a:prstGeom prst="triangle">
            <a:avLst/>
          </a:prstGeom>
          <a:solidFill>
            <a:srgbClr val="008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直角三角形 24">
            <a:extLst>
              <a:ext uri="{FF2B5EF4-FFF2-40B4-BE49-F238E27FC236}">
                <a16:creationId xmlns:a16="http://schemas.microsoft.com/office/drawing/2014/main" id="{55EC9782-6726-A24A-9659-C361833A0EA7}"/>
              </a:ext>
            </a:extLst>
          </p:cNvPr>
          <p:cNvSpPr/>
          <p:nvPr userDrawn="1"/>
        </p:nvSpPr>
        <p:spPr>
          <a:xfrm rot="5400000">
            <a:off x="-748162" y="705086"/>
            <a:ext cx="5121263" cy="3624943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99B594-D68F-DA49-8065-A9F1BC7A5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915" y="1603336"/>
            <a:ext cx="8676944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C6CA47-3074-F044-8C9C-1BC3D6A6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9915" y="4427396"/>
            <a:ext cx="8676944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按一下以編輯母片子標題樣式</a:t>
            </a:r>
          </a:p>
        </p:txBody>
      </p:sp>
      <p:sp>
        <p:nvSpPr>
          <p:cNvPr id="27" name="三角形 26">
            <a:extLst>
              <a:ext uri="{FF2B5EF4-FFF2-40B4-BE49-F238E27FC236}">
                <a16:creationId xmlns:a16="http://schemas.microsoft.com/office/drawing/2014/main" id="{8C486D3A-DEC9-D544-AC82-677F5D7FC74F}"/>
              </a:ext>
            </a:extLst>
          </p:cNvPr>
          <p:cNvSpPr/>
          <p:nvPr userDrawn="1"/>
        </p:nvSpPr>
        <p:spPr>
          <a:xfrm>
            <a:off x="-1379764" y="-43075"/>
            <a:ext cx="2759528" cy="3153104"/>
          </a:xfrm>
          <a:prstGeom prst="triangle">
            <a:avLst/>
          </a:prstGeom>
          <a:solidFill>
            <a:srgbClr val="008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6A056FD4-3E7E-E341-950D-61E0CBD22567}"/>
              </a:ext>
            </a:extLst>
          </p:cNvPr>
          <p:cNvCxnSpPr>
            <a:cxnSpLocks/>
          </p:cNvCxnSpPr>
          <p:nvPr userDrawn="1"/>
        </p:nvCxnSpPr>
        <p:spPr>
          <a:xfrm>
            <a:off x="-1" y="539739"/>
            <a:ext cx="8779616" cy="0"/>
          </a:xfrm>
          <a:prstGeom prst="line">
            <a:avLst/>
          </a:prstGeom>
          <a:ln>
            <a:solidFill>
              <a:srgbClr val="008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40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7ADCB2C-042C-BB4C-85D3-0EBF0A577602}"/>
              </a:ext>
            </a:extLst>
          </p:cNvPr>
          <p:cNvSpPr/>
          <p:nvPr userDrawn="1"/>
        </p:nvSpPr>
        <p:spPr>
          <a:xfrm>
            <a:off x="0" y="0"/>
            <a:ext cx="12192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578B9B-4160-414C-84CE-551E8C534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8A032581-B4CB-F144-BBF2-9EB32080F6F9}"/>
              </a:ext>
            </a:extLst>
          </p:cNvPr>
          <p:cNvSpPr/>
          <p:nvPr userDrawn="1"/>
        </p:nvSpPr>
        <p:spPr>
          <a:xfrm>
            <a:off x="0" y="0"/>
            <a:ext cx="990600" cy="1676400"/>
          </a:xfrm>
          <a:prstGeom prst="rtTriangle">
            <a:avLst/>
          </a:prstGeom>
          <a:solidFill>
            <a:srgbClr val="4EB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7FB5DC6F-68DD-5B44-973A-751A7AA55B5E}"/>
              </a:ext>
            </a:extLst>
          </p:cNvPr>
          <p:cNvSpPr/>
          <p:nvPr userDrawn="1"/>
        </p:nvSpPr>
        <p:spPr>
          <a:xfrm rot="5400000">
            <a:off x="-224603" y="224603"/>
            <a:ext cx="1676400" cy="1227195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A704B3-1ECD-E849-8579-0BD81977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162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D434D92-BC06-A846-8EB8-466CFCB79D7E}"/>
              </a:ext>
            </a:extLst>
          </p:cNvPr>
          <p:cNvGrpSpPr/>
          <p:nvPr userDrawn="1"/>
        </p:nvGrpSpPr>
        <p:grpSpPr>
          <a:xfrm flipH="1">
            <a:off x="7609354" y="0"/>
            <a:ext cx="6348692" cy="5661212"/>
            <a:chOff x="7230838" y="-43075"/>
            <a:chExt cx="5004705" cy="5121264"/>
          </a:xfrm>
        </p:grpSpPr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8409E18F-59D8-0440-AFAB-33F1B25B2810}"/>
                </a:ext>
              </a:extLst>
            </p:cNvPr>
            <p:cNvSpPr/>
            <p:nvPr userDrawn="1"/>
          </p:nvSpPr>
          <p:spPr>
            <a:xfrm rot="5400000">
              <a:off x="7862440" y="705086"/>
              <a:ext cx="5121263" cy="3624943"/>
            </a:xfrm>
            <a:prstGeom prst="rtTriangle">
              <a:avLst/>
            </a:prstGeom>
            <a:solidFill>
              <a:srgbClr val="126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三角形 7">
              <a:extLst>
                <a:ext uri="{FF2B5EF4-FFF2-40B4-BE49-F238E27FC236}">
                  <a16:creationId xmlns:a16="http://schemas.microsoft.com/office/drawing/2014/main" id="{2425DBE5-95AC-A140-B4A8-1867578238D9}"/>
                </a:ext>
              </a:extLst>
            </p:cNvPr>
            <p:cNvSpPr/>
            <p:nvPr userDrawn="1"/>
          </p:nvSpPr>
          <p:spPr>
            <a:xfrm>
              <a:off x="7230838" y="-43075"/>
              <a:ext cx="2759528" cy="3153104"/>
            </a:xfrm>
            <a:prstGeom prst="triangle">
              <a:avLst/>
            </a:prstGeom>
            <a:solidFill>
              <a:srgbClr val="008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3767D85-87AE-4B44-B3A1-58529A25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FAA07E-59FB-FB44-AC4C-E1E20C2B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1799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5C14AA-5F3B-C640-A9E4-CA6F5A59D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D2B828-7FCB-9D40-9197-AACFFC3E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9046E5-43E4-E24B-91DF-E1985319C89C}"/>
              </a:ext>
            </a:extLst>
          </p:cNvPr>
          <p:cNvSpPr/>
          <p:nvPr userDrawn="1"/>
        </p:nvSpPr>
        <p:spPr>
          <a:xfrm>
            <a:off x="0" y="0"/>
            <a:ext cx="12192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CA352FDE-B9DC-0B4F-8306-A9FCE8B8BA5D}"/>
              </a:ext>
            </a:extLst>
          </p:cNvPr>
          <p:cNvSpPr/>
          <p:nvPr userDrawn="1"/>
        </p:nvSpPr>
        <p:spPr>
          <a:xfrm>
            <a:off x="0" y="0"/>
            <a:ext cx="990600" cy="1676400"/>
          </a:xfrm>
          <a:prstGeom prst="rtTriangle">
            <a:avLst/>
          </a:prstGeom>
          <a:solidFill>
            <a:srgbClr val="4EB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直角三角形 9">
            <a:extLst>
              <a:ext uri="{FF2B5EF4-FFF2-40B4-BE49-F238E27FC236}">
                <a16:creationId xmlns:a16="http://schemas.microsoft.com/office/drawing/2014/main" id="{50C70E08-D395-054E-83C9-066F1B34B03C}"/>
              </a:ext>
            </a:extLst>
          </p:cNvPr>
          <p:cNvSpPr/>
          <p:nvPr userDrawn="1"/>
        </p:nvSpPr>
        <p:spPr>
          <a:xfrm rot="5400000">
            <a:off x="-224603" y="224603"/>
            <a:ext cx="1676400" cy="1227195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DAE401-0961-D344-A13C-3840CA33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0373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EA1D6-6033-F947-9FAE-BD044C70A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A25143-5509-9D42-BB0D-15F328B1F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A16423C-9E60-144F-9E8E-C42A5D7DF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F5D80D-B7F2-3E41-B1BB-9CA77958A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9BBC8CE-0224-E442-B754-5F200F34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F4D8EF9D-E813-AD49-BEBB-89EF82DDB7E7}"/>
              </a:ext>
            </a:extLst>
          </p:cNvPr>
          <p:cNvSpPr/>
          <p:nvPr userDrawn="1"/>
        </p:nvSpPr>
        <p:spPr>
          <a:xfrm rot="5400000" flipV="1">
            <a:off x="10976309" y="77029"/>
            <a:ext cx="1676400" cy="1462019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02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F4D8EF9D-E813-AD49-BEBB-89EF82DDB7E7}"/>
              </a:ext>
            </a:extLst>
          </p:cNvPr>
          <p:cNvSpPr/>
          <p:nvPr userDrawn="1"/>
        </p:nvSpPr>
        <p:spPr>
          <a:xfrm rot="5400000" flipV="1">
            <a:off x="10976309" y="77029"/>
            <a:ext cx="1676400" cy="1462019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3DDA921-3D04-44DD-B7B2-5FF91CFC2AB9}"/>
              </a:ext>
            </a:extLst>
          </p:cNvPr>
          <p:cNvGrpSpPr/>
          <p:nvPr userDrawn="1"/>
        </p:nvGrpSpPr>
        <p:grpSpPr>
          <a:xfrm>
            <a:off x="1899285" y="6176963"/>
            <a:ext cx="10225146" cy="610235"/>
            <a:chOff x="283483" y="6176963"/>
            <a:chExt cx="8577037" cy="545758"/>
          </a:xfrm>
          <a:solidFill>
            <a:srgbClr val="ABEBF6"/>
          </a:solidFill>
        </p:grpSpPr>
        <p:sp>
          <p:nvSpPr>
            <p:cNvPr id="11" name="＞形箭號 9">
              <a:extLst>
                <a:ext uri="{FF2B5EF4-FFF2-40B4-BE49-F238E27FC236}">
                  <a16:creationId xmlns:a16="http://schemas.microsoft.com/office/drawing/2014/main" id="{57DCF5B9-0512-487A-9976-DE2C435DE937}"/>
                </a:ext>
              </a:extLst>
            </p:cNvPr>
            <p:cNvSpPr/>
            <p:nvPr userDrawn="1"/>
          </p:nvSpPr>
          <p:spPr>
            <a:xfrm>
              <a:off x="4572001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心電圖競賽</a:t>
              </a:r>
            </a:p>
          </p:txBody>
        </p:sp>
        <p:sp>
          <p:nvSpPr>
            <p:cNvPr id="14" name="＞形箭號 10">
              <a:extLst>
                <a:ext uri="{FF2B5EF4-FFF2-40B4-BE49-F238E27FC236}">
                  <a16:creationId xmlns:a16="http://schemas.microsoft.com/office/drawing/2014/main" id="{96B4FFD9-D4F3-40A3-A690-805FB8440252}"/>
                </a:ext>
              </a:extLst>
            </p:cNvPr>
            <p:cNvSpPr/>
            <p:nvPr userDrawn="1"/>
          </p:nvSpPr>
          <p:spPr>
            <a:xfrm>
              <a:off x="2427742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心電圖介紹</a:t>
              </a:r>
            </a:p>
          </p:txBody>
        </p:sp>
        <p:sp>
          <p:nvSpPr>
            <p:cNvPr id="15" name="＞形箭號 11">
              <a:extLst>
                <a:ext uri="{FF2B5EF4-FFF2-40B4-BE49-F238E27FC236}">
                  <a16:creationId xmlns:a16="http://schemas.microsoft.com/office/drawing/2014/main" id="{103F0B7A-BF54-4C39-88BD-63D1EDB20C37}"/>
                </a:ext>
              </a:extLst>
            </p:cNvPr>
            <p:cNvSpPr/>
            <p:nvPr userDrawn="1"/>
          </p:nvSpPr>
          <p:spPr>
            <a:xfrm>
              <a:off x="283483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我是誰</a:t>
              </a:r>
            </a:p>
          </p:txBody>
        </p:sp>
        <p:sp>
          <p:nvSpPr>
            <p:cNvPr id="16" name="＞形箭號 7">
              <a:extLst>
                <a:ext uri="{FF2B5EF4-FFF2-40B4-BE49-F238E27FC236}">
                  <a16:creationId xmlns:a16="http://schemas.microsoft.com/office/drawing/2014/main" id="{2058FA4A-8520-416A-AECE-057105726915}"/>
                </a:ext>
              </a:extLst>
            </p:cNvPr>
            <p:cNvSpPr/>
            <p:nvPr userDrawn="1"/>
          </p:nvSpPr>
          <p:spPr>
            <a:xfrm>
              <a:off x="6716261" y="6176963"/>
              <a:ext cx="2144259" cy="545758"/>
            </a:xfrm>
            <a:prstGeom prst="chevr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微軟正黑體" panose="020B0604030504040204" charset="-120"/>
                  <a:ea typeface="微軟正黑體" panose="020B0604030504040204" charset="-120"/>
                  <a:cs typeface="Arial" panose="020B0604020202020204" pitchFamily="34" charset="0"/>
                </a:rPr>
                <a:t>心電圖未來</a:t>
              </a:r>
              <a:endParaRPr lang="en-US" altLang="zh-TW" sz="2400" b="1" dirty="0">
                <a:solidFill>
                  <a:schemeClr val="tx1"/>
                </a:solidFill>
                <a:latin typeface="微軟正黑體" panose="020B0604030504040204" charset="-120"/>
                <a:ea typeface="微軟正黑體" panose="020B060403050404020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A7BDC6B-AA70-4FE9-8FDF-432D673E1666}"/>
              </a:ext>
            </a:extLst>
          </p:cNvPr>
          <p:cNvCxnSpPr>
            <a:cxnSpLocks/>
          </p:cNvCxnSpPr>
          <p:nvPr userDrawn="1"/>
        </p:nvCxnSpPr>
        <p:spPr>
          <a:xfrm>
            <a:off x="893999" y="1381373"/>
            <a:ext cx="11298001" cy="18000"/>
          </a:xfrm>
          <a:prstGeom prst="line">
            <a:avLst/>
          </a:prstGeom>
          <a:ln w="38100">
            <a:solidFill>
              <a:srgbClr val="008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36E2B07-3681-4944-B884-239BD6C2881C}"/>
              </a:ext>
            </a:extLst>
          </p:cNvPr>
          <p:cNvSpPr/>
          <p:nvPr userDrawn="1"/>
        </p:nvSpPr>
        <p:spPr>
          <a:xfrm>
            <a:off x="7414454" y="515650"/>
            <a:ext cx="4402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陳在民 </a:t>
            </a:r>
            <a:r>
              <a:rPr lang="zh-TW" altLang="en-US" sz="28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資料科學學位學程</a:t>
            </a:r>
            <a:endParaRPr lang="el-GR" altLang="zh-TW" sz="28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3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F4D8EF9D-E813-AD49-BEBB-89EF82DDB7E7}"/>
              </a:ext>
            </a:extLst>
          </p:cNvPr>
          <p:cNvSpPr/>
          <p:nvPr userDrawn="1"/>
        </p:nvSpPr>
        <p:spPr>
          <a:xfrm rot="5400000" flipV="1">
            <a:off x="10976309" y="77029"/>
            <a:ext cx="1676400" cy="1462019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A7BDC6B-AA70-4FE9-8FDF-432D673E1666}"/>
              </a:ext>
            </a:extLst>
          </p:cNvPr>
          <p:cNvCxnSpPr>
            <a:cxnSpLocks/>
          </p:cNvCxnSpPr>
          <p:nvPr userDrawn="1"/>
        </p:nvCxnSpPr>
        <p:spPr>
          <a:xfrm>
            <a:off x="893999" y="1381373"/>
            <a:ext cx="11298001" cy="18000"/>
          </a:xfrm>
          <a:prstGeom prst="line">
            <a:avLst/>
          </a:prstGeom>
          <a:ln w="38100">
            <a:solidFill>
              <a:srgbClr val="008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A262DE98-8B37-42C6-BF40-43C4B91D2081}"/>
              </a:ext>
            </a:extLst>
          </p:cNvPr>
          <p:cNvSpPr/>
          <p:nvPr userDrawn="1"/>
        </p:nvSpPr>
        <p:spPr>
          <a:xfrm>
            <a:off x="7414454" y="515650"/>
            <a:ext cx="4402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zh-TW" altLang="en-US" sz="32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陳在民 </a:t>
            </a:r>
            <a:r>
              <a:rPr lang="zh-TW" altLang="en-US" sz="28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資料科學學位學程</a:t>
            </a:r>
            <a:endParaRPr lang="el-GR" altLang="zh-TW" sz="28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07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EAA3926-FA81-0441-8895-66093A7FBA41}"/>
              </a:ext>
            </a:extLst>
          </p:cNvPr>
          <p:cNvSpPr/>
          <p:nvPr userDrawn="1"/>
        </p:nvSpPr>
        <p:spPr>
          <a:xfrm>
            <a:off x="0" y="0"/>
            <a:ext cx="12192000" cy="1676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直角三角形 11">
            <a:extLst>
              <a:ext uri="{FF2B5EF4-FFF2-40B4-BE49-F238E27FC236}">
                <a16:creationId xmlns:a16="http://schemas.microsoft.com/office/drawing/2014/main" id="{866D4ACB-6AA8-EF45-8540-2577FDCFEC59}"/>
              </a:ext>
            </a:extLst>
          </p:cNvPr>
          <p:cNvSpPr/>
          <p:nvPr userDrawn="1"/>
        </p:nvSpPr>
        <p:spPr>
          <a:xfrm>
            <a:off x="0" y="0"/>
            <a:ext cx="990600" cy="1676400"/>
          </a:xfrm>
          <a:prstGeom prst="rtTriangle">
            <a:avLst/>
          </a:prstGeom>
          <a:solidFill>
            <a:srgbClr val="4EB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9B066431-564B-3245-8E98-D27DE04B965A}"/>
              </a:ext>
            </a:extLst>
          </p:cNvPr>
          <p:cNvSpPr/>
          <p:nvPr userDrawn="1"/>
        </p:nvSpPr>
        <p:spPr>
          <a:xfrm rot="5400000">
            <a:off x="-224603" y="224603"/>
            <a:ext cx="1676400" cy="1227195"/>
          </a:xfrm>
          <a:prstGeom prst="rtTriangle">
            <a:avLst/>
          </a:prstGeom>
          <a:solidFill>
            <a:srgbClr val="126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3F5A8267-D65A-4042-8FF7-7E3E88F1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32888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微軟正黑體" panose="020B0604030504040204" charset="-120"/>
              <a:buNone/>
              <a:defRPr sz="44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510E5A-4206-CD40-9DEC-C09DE56A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AF42A4-D9B5-B54A-AEA5-5416B8049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2FE10-6868-BA4E-996F-0A8302AFD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5515E6-C816-C249-BF80-8D35838734F4}" type="datetimeFigureOut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2020/7/4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067CA9-B3D8-8B41-80CE-BDE04AAFE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BDC6AF-CC48-4847-AFED-AFEF51F0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9BB099-E4FF-E34B-AA8A-DC1B2CD7D081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19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90" r:id="rId6"/>
    <p:sldLayoutId id="2147483691" r:id="rId7"/>
    <p:sldLayoutId id="2147483683" r:id="rId8"/>
    <p:sldLayoutId id="2147483685" r:id="rId9"/>
    <p:sldLayoutId id="214748368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zh-TW" altLang="en-US" sz="4400" b="1" dirty="0">
                <a:solidFill>
                  <a:srgbClr val="0070C0"/>
                </a:solidFill>
              </a:rPr>
              <a:t>陳 在民</a:t>
            </a:r>
            <a:endParaRPr lang="en-US" altLang="zh-TW" sz="2800" b="1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zh-TW" altLang="en-US" sz="2800" b="1" dirty="0">
                <a:solidFill>
                  <a:schemeClr val="tx1"/>
                </a:solidFill>
              </a:rPr>
              <a:t>資料科學學位學程 博士班</a:t>
            </a:r>
            <a:endParaRPr lang="en-US" altLang="zh-TW" sz="2800" b="1" dirty="0">
              <a:solidFill>
                <a:schemeClr val="tx1"/>
              </a:solidFill>
            </a:endParaRPr>
          </a:p>
          <a:p>
            <a:pPr marL="0" indent="0" algn="r">
              <a:spcBef>
                <a:spcPts val="0"/>
              </a:spcBef>
            </a:pPr>
            <a:r>
              <a:rPr lang="zh-TW" altLang="en-US" sz="2800" b="1" dirty="0"/>
              <a:t>指導教授 曹昱</a:t>
            </a:r>
            <a:endParaRPr lang="en-US" altLang="zh-TW" sz="4400" b="1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49682A-650F-4126-A9EF-8B3D5CABCCBA}"/>
              </a:ext>
            </a:extLst>
          </p:cNvPr>
          <p:cNvSpPr/>
          <p:nvPr/>
        </p:nvSpPr>
        <p:spPr>
          <a:xfrm>
            <a:off x="1793397" y="2921168"/>
            <a:ext cx="86052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6000" dirty="0">
                <a:solidFill>
                  <a:srgbClr val="FF0000"/>
                </a:solidFill>
              </a:rPr>
              <a:t>AI</a:t>
            </a:r>
            <a:r>
              <a:rPr lang="zh-TW" altLang="en-US" sz="6000" i="1" dirty="0">
                <a:solidFill>
                  <a:srgbClr val="FF0000"/>
                </a:solidFill>
              </a:rPr>
              <a:t>輔助</a:t>
            </a:r>
            <a:r>
              <a:rPr lang="zh-TW" altLang="en-US" sz="6000" dirty="0">
                <a:solidFill>
                  <a:srgbClr val="FF0000"/>
                </a:solidFill>
              </a:rPr>
              <a:t>心電圖診斷心臟病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07FB12-3580-4AEA-8FA7-A018D8497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t="13550" r="7207" b="6509"/>
          <a:stretch/>
        </p:blipFill>
        <p:spPr>
          <a:xfrm>
            <a:off x="2870608" y="1557933"/>
            <a:ext cx="8695509" cy="44856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FE7B2BF-0668-4123-82AC-58A3CE0554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CPSC</a:t>
            </a:r>
            <a:r>
              <a:rPr lang="zh-TW" altLang="en-US" dirty="0"/>
              <a:t> 心電圖病態分類競賽</a:t>
            </a:r>
            <a:endParaRPr lang="en-US" dirty="0"/>
          </a:p>
        </p:txBody>
      </p:sp>
      <p:sp>
        <p:nvSpPr>
          <p:cNvPr id="23554" name="投影片編號版面配置區 4">
            <a:extLst>
              <a:ext uri="{FF2B5EF4-FFF2-40B4-BE49-F238E27FC236}">
                <a16:creationId xmlns:a16="http://schemas.microsoft.com/office/drawing/2014/main" id="{8730A6BC-29DC-4B3C-9B2E-C0C26BCA41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3360EFD0-237E-4FBF-AD48-385F05192DEF}" type="slidenum">
              <a:rPr lang="zh-TW" altLang="en-US"/>
              <a:pPr eaLnBrk="1" hangingPunct="1"/>
              <a:t>10</a:t>
            </a:fld>
            <a:endParaRPr lang="zh-TW" altLang="en-US"/>
          </a:p>
        </p:txBody>
      </p:sp>
      <p:sp>
        <p:nvSpPr>
          <p:cNvPr id="23555" name="Rectangle 5">
            <a:extLst>
              <a:ext uri="{FF2B5EF4-FFF2-40B4-BE49-F238E27FC236}">
                <a16:creationId xmlns:a16="http://schemas.microsoft.com/office/drawing/2014/main" id="{74420233-D5DA-448E-B7DF-47747D2F1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-315814"/>
            <a:ext cx="79422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8" name="圖片 4">
            <a:extLst>
              <a:ext uri="{FF2B5EF4-FFF2-40B4-BE49-F238E27FC236}">
                <a16:creationId xmlns:a16="http://schemas.microsoft.com/office/drawing/2014/main" id="{8050D39E-233C-40D4-9E35-131621398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20679" r="2969" b="11123"/>
          <a:stretch/>
        </p:blipFill>
        <p:spPr bwMode="auto">
          <a:xfrm>
            <a:off x="6423447" y="3104707"/>
            <a:ext cx="5142669" cy="293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23">
            <a:extLst>
              <a:ext uri="{FF2B5EF4-FFF2-40B4-BE49-F238E27FC236}">
                <a16:creationId xmlns:a16="http://schemas.microsoft.com/office/drawing/2014/main" id="{21E15DA2-22A6-4310-81D1-0E98B471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66231"/>
            <a:ext cx="1841501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中國生理電訊號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eaLnBrk="1" hangingPunct="1"/>
            <a:r>
              <a:rPr lang="zh-TW" altLang="en-US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冠軍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16A845-8A50-4982-BA71-5C71F44E421B}"/>
              </a:ext>
            </a:extLst>
          </p:cNvPr>
          <p:cNvSpPr/>
          <p:nvPr/>
        </p:nvSpPr>
        <p:spPr>
          <a:xfrm>
            <a:off x="2945219" y="4430270"/>
            <a:ext cx="3530009" cy="428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箭號: ＞形 10">
            <a:extLst>
              <a:ext uri="{FF2B5EF4-FFF2-40B4-BE49-F238E27FC236}">
                <a16:creationId xmlns:a16="http://schemas.microsoft.com/office/drawing/2014/main" id="{CF9D1F20-6DC4-4737-9D87-54153379A9AB}"/>
              </a:ext>
            </a:extLst>
          </p:cNvPr>
          <p:cNvSpPr/>
          <p:nvPr/>
        </p:nvSpPr>
        <p:spPr>
          <a:xfrm>
            <a:off x="6937851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539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 idx="4294967295"/>
          </p:nvPr>
        </p:nvSpPr>
        <p:spPr>
          <a:xfrm>
            <a:off x="838199" y="365125"/>
            <a:ext cx="10515600" cy="132556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zh-TW" altLang="en-US" dirty="0"/>
              <a:t>水母型人才</a:t>
            </a:r>
            <a:endParaRPr lang="en-US" altLang="zh-TW" dirty="0"/>
          </a:p>
        </p:txBody>
      </p:sp>
      <p:sp>
        <p:nvSpPr>
          <p:cNvPr id="10" name="角丸四角形 15">
            <a:extLst>
              <a:ext uri="{FF2B5EF4-FFF2-40B4-BE49-F238E27FC236}">
                <a16:creationId xmlns:a16="http://schemas.microsoft.com/office/drawing/2014/main" id="{AE2EF740-D77D-45F3-80AF-725D3BDDDBC1}"/>
              </a:ext>
            </a:extLst>
          </p:cNvPr>
          <p:cNvSpPr/>
          <p:nvPr/>
        </p:nvSpPr>
        <p:spPr>
          <a:xfrm>
            <a:off x="838199" y="1495794"/>
            <a:ext cx="10515600" cy="4457332"/>
          </a:xfrm>
          <a:prstGeom prst="roundRect">
            <a:avLst>
              <a:gd name="adj" fmla="val 501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E3BE798-8E08-4306-88DA-93E6F341FA2E}"/>
              </a:ext>
            </a:extLst>
          </p:cNvPr>
          <p:cNvGrpSpPr>
            <a:grpSpLocks/>
          </p:cNvGrpSpPr>
          <p:nvPr/>
        </p:nvGrpSpPr>
        <p:grpSpPr bwMode="auto">
          <a:xfrm>
            <a:off x="1579563" y="1676401"/>
            <a:ext cx="2493962" cy="2493963"/>
            <a:chOff x="54976" y="1675748"/>
            <a:chExt cx="2493916" cy="2493916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370D27F-2163-4CD1-A8A0-3674BD3B96C3}"/>
                </a:ext>
              </a:extLst>
            </p:cNvPr>
            <p:cNvSpPr/>
            <p:nvPr/>
          </p:nvSpPr>
          <p:spPr>
            <a:xfrm>
              <a:off x="54976" y="1675748"/>
              <a:ext cx="2493916" cy="249391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9" name="文字方塊 13">
              <a:extLst>
                <a:ext uri="{FF2B5EF4-FFF2-40B4-BE49-F238E27FC236}">
                  <a16:creationId xmlns:a16="http://schemas.microsoft.com/office/drawing/2014/main" id="{132159C6-C645-4077-87CF-C6E0E7C62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937" y="2599540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政治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97B39DE-AEBA-43BC-A193-14EE10F7518E}"/>
              </a:ext>
            </a:extLst>
          </p:cNvPr>
          <p:cNvGrpSpPr>
            <a:grpSpLocks/>
          </p:cNvGrpSpPr>
          <p:nvPr/>
        </p:nvGrpSpPr>
        <p:grpSpPr bwMode="auto">
          <a:xfrm>
            <a:off x="3221038" y="1676401"/>
            <a:ext cx="2493962" cy="2493963"/>
            <a:chOff x="1697061" y="1675748"/>
            <a:chExt cx="2493916" cy="2493916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8C3B0BD-1992-440D-9CE5-7C7ED4C6DEF5}"/>
                </a:ext>
              </a:extLst>
            </p:cNvPr>
            <p:cNvSpPr/>
            <p:nvPr/>
          </p:nvSpPr>
          <p:spPr>
            <a:xfrm>
              <a:off x="1697061" y="1675748"/>
              <a:ext cx="2493916" cy="249391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2" name="文字方塊 26">
              <a:extLst>
                <a:ext uri="{FF2B5EF4-FFF2-40B4-BE49-F238E27FC236}">
                  <a16:creationId xmlns:a16="http://schemas.microsoft.com/office/drawing/2014/main" id="{9BBD6966-E42D-454F-B564-EC38E4E01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021" y="2599540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昆蟲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F95A187-B415-42C4-BF7A-D2F627E7C52C}"/>
              </a:ext>
            </a:extLst>
          </p:cNvPr>
          <p:cNvGrpSpPr>
            <a:grpSpLocks/>
          </p:cNvGrpSpPr>
          <p:nvPr/>
        </p:nvGrpSpPr>
        <p:grpSpPr bwMode="auto">
          <a:xfrm>
            <a:off x="4862513" y="1676401"/>
            <a:ext cx="2493962" cy="2493963"/>
            <a:chOff x="3339145" y="1675748"/>
            <a:chExt cx="2493916" cy="2493916"/>
          </a:xfrm>
        </p:grpSpPr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119B8002-2F9F-4A53-8B8D-3429A695B11F}"/>
                </a:ext>
              </a:extLst>
            </p:cNvPr>
            <p:cNvSpPr/>
            <p:nvPr/>
          </p:nvSpPr>
          <p:spPr>
            <a:xfrm>
              <a:off x="3339145" y="1675748"/>
              <a:ext cx="2493916" cy="249391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5" name="文字方塊 27">
              <a:extLst>
                <a:ext uri="{FF2B5EF4-FFF2-40B4-BE49-F238E27FC236}">
                  <a16:creationId xmlns:a16="http://schemas.microsoft.com/office/drawing/2014/main" id="{C48269A6-AD55-4191-AE79-A5821BB08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698" y="2611328"/>
              <a:ext cx="156966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微生物</a:t>
              </a:r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21BC973-1041-4830-AC02-00FD3291DDF6}"/>
              </a:ext>
            </a:extLst>
          </p:cNvPr>
          <p:cNvGrpSpPr>
            <a:grpSpLocks/>
          </p:cNvGrpSpPr>
          <p:nvPr/>
        </p:nvGrpSpPr>
        <p:grpSpPr bwMode="auto">
          <a:xfrm>
            <a:off x="6505576" y="1676401"/>
            <a:ext cx="2493963" cy="2493963"/>
            <a:chOff x="4981230" y="1675748"/>
            <a:chExt cx="2493916" cy="2493916"/>
          </a:xfrm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53E7852-2383-4074-8A03-8DF13FBE5573}"/>
                </a:ext>
              </a:extLst>
            </p:cNvPr>
            <p:cNvSpPr/>
            <p:nvPr/>
          </p:nvSpPr>
          <p:spPr>
            <a:xfrm>
              <a:off x="4981230" y="1675748"/>
              <a:ext cx="2493916" cy="249391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8" name="文字方塊 28">
              <a:extLst>
                <a:ext uri="{FF2B5EF4-FFF2-40B4-BE49-F238E27FC236}">
                  <a16:creationId xmlns:a16="http://schemas.microsoft.com/office/drawing/2014/main" id="{C847C17D-4AC6-4D51-8D96-E13DB2839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4189" y="2611328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zh-TW" altLang="en-US" sz="36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醫學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C9EE4524-261B-4B2F-ACA4-9DC9F4219D56}"/>
              </a:ext>
            </a:extLst>
          </p:cNvPr>
          <p:cNvGrpSpPr>
            <a:grpSpLocks/>
          </p:cNvGrpSpPr>
          <p:nvPr/>
        </p:nvGrpSpPr>
        <p:grpSpPr bwMode="auto">
          <a:xfrm>
            <a:off x="8147051" y="1676401"/>
            <a:ext cx="2493963" cy="2493963"/>
            <a:chOff x="6623314" y="1675748"/>
            <a:chExt cx="2493916" cy="2493916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747DA88-2B6F-48BB-BDDF-C80B8F9733D7}"/>
                </a:ext>
              </a:extLst>
            </p:cNvPr>
            <p:cNvSpPr/>
            <p:nvPr/>
          </p:nvSpPr>
          <p:spPr>
            <a:xfrm>
              <a:off x="6623314" y="1675748"/>
              <a:ext cx="2493916" cy="2493916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31" name="文字方塊 29">
              <a:extLst>
                <a:ext uri="{FF2B5EF4-FFF2-40B4-BE49-F238E27FC236}">
                  <a16:creationId xmlns:a16="http://schemas.microsoft.com/office/drawing/2014/main" id="{17280D01-6138-403C-940D-D1D43120F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1438" y="2611328"/>
              <a:ext cx="63671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E2ACBF9-0B40-4D16-B687-1ABDAC705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2789" y="4256088"/>
            <a:ext cx="12618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中研院台大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資料科學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學位學程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A0FC327-A466-4B0C-B2BF-7BA02930E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1285" y="42560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中研院生物醫學所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研究助理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1B2940F-96B1-4D6A-9A36-51C76857D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371" y="4256088"/>
            <a:ext cx="1441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日本京大學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分子微生物學所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74BBE82-901D-4B2E-93D2-194893A11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6" y="4256088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台灣大學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昆蟲學系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3DDA6E-AA8C-40CA-8D42-C362A79E1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9" y="4256088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政治大學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eaLnBrk="1" hangingPunct="1"/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政治學系</a:t>
            </a:r>
            <a:endParaRPr lang="en-US" altLang="zh-TW" b="1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C707665-0B24-4807-A649-9F7831704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1"/>
          <a:stretch>
            <a:fillRect/>
          </a:stretch>
        </p:blipFill>
        <p:spPr bwMode="auto">
          <a:xfrm>
            <a:off x="3590925" y="1682751"/>
            <a:ext cx="50101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箭號: ＞形 37">
            <a:extLst>
              <a:ext uri="{FF2B5EF4-FFF2-40B4-BE49-F238E27FC236}">
                <a16:creationId xmlns:a16="http://schemas.microsoft.com/office/drawing/2014/main" id="{F4A4F92B-E0FF-466A-B99D-A882A183BD05}"/>
              </a:ext>
            </a:extLst>
          </p:cNvPr>
          <p:cNvSpPr/>
          <p:nvPr/>
        </p:nvSpPr>
        <p:spPr>
          <a:xfrm>
            <a:off x="1816576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心電圖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(ECG)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歷史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3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箭號: ＞形 18">
            <a:extLst>
              <a:ext uri="{FF2B5EF4-FFF2-40B4-BE49-F238E27FC236}">
                <a16:creationId xmlns:a16="http://schemas.microsoft.com/office/drawing/2014/main" id="{64ABE925-FECC-42E6-A449-A8D1BE73AE69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77062B0-739C-4EC6-931D-48EBE4211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06" y="1627093"/>
            <a:ext cx="5869641" cy="4402231"/>
          </a:xfrm>
          <a:prstGeom prst="rect">
            <a:avLst/>
          </a:prstGeom>
        </p:spPr>
      </p:pic>
      <p:sp>
        <p:nvSpPr>
          <p:cNvPr id="26" name="object 3">
            <a:extLst>
              <a:ext uri="{FF2B5EF4-FFF2-40B4-BE49-F238E27FC236}">
                <a16:creationId xmlns:a16="http://schemas.microsoft.com/office/drawing/2014/main" id="{67CCBE23-8305-4AF9-888C-5DCC8678B41E}"/>
              </a:ext>
            </a:extLst>
          </p:cNvPr>
          <p:cNvSpPr txBox="1"/>
          <p:nvPr/>
        </p:nvSpPr>
        <p:spPr>
          <a:xfrm>
            <a:off x="838200" y="1434148"/>
            <a:ext cx="4645959" cy="353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sz="2000" spc="-95" dirty="0">
                <a:latin typeface="Arial" panose="020B0604020202020204" pitchFamily="34" charset="0"/>
                <a:cs typeface="Arial" panose="020B0604020202020204" pitchFamily="34" charset="0"/>
              </a:rPr>
              <a:t>1842- </a:t>
            </a:r>
            <a:r>
              <a:rPr lang="zh-TW" altLang="en-US" sz="2000" spc="-65" dirty="0">
                <a:latin typeface="Arial" panose="020B0604020202020204" pitchFamily="34" charset="0"/>
                <a:cs typeface="Arial" panose="020B0604020202020204" pitchFamily="34" charset="0"/>
              </a:rPr>
              <a:t>義大利科學家</a:t>
            </a:r>
            <a:r>
              <a:rPr sz="2000" spc="-70" dirty="0">
                <a:latin typeface="Arial" panose="020B0604020202020204" pitchFamily="34" charset="0"/>
                <a:cs typeface="Arial" panose="020B0604020202020204" pitchFamily="34" charset="0"/>
              </a:rPr>
              <a:t>Carlo </a:t>
            </a:r>
            <a:r>
              <a:rPr sz="2000" spc="-75" dirty="0" err="1">
                <a:latin typeface="Arial" panose="020B0604020202020204" pitchFamily="34" charset="0"/>
                <a:cs typeface="Arial" panose="020B0604020202020204" pitchFamily="34" charset="0"/>
              </a:rPr>
              <a:t>Matteucci</a:t>
            </a:r>
            <a:r>
              <a:rPr sz="20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000" spc="-75" dirty="0">
                <a:latin typeface="Arial" panose="020B0604020202020204" pitchFamily="34" charset="0"/>
                <a:cs typeface="Arial" panose="020B0604020202020204" pitchFamily="34" charset="0"/>
              </a:rPr>
              <a:t>發現</a:t>
            </a:r>
            <a:r>
              <a:rPr lang="zh-TW" altLang="en-US" sz="2000" dirty="0">
                <a:latin typeface="Arial Unicode MS"/>
              </a:rPr>
              <a:t>電位變化</a:t>
            </a:r>
            <a:r>
              <a:rPr lang="zh-TW" altLang="en-US" sz="2000" spc="-75" dirty="0">
                <a:latin typeface="Arial" panose="020B0604020202020204" pitchFamily="34" charset="0"/>
                <a:cs typeface="Arial" panose="020B0604020202020204" pitchFamily="34" charset="0"/>
              </a:rPr>
              <a:t>跟心跳是有關係的。</a:t>
            </a:r>
            <a:endParaRPr lang="en-US" sz="2000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endParaRPr lang="en-US" sz="2000" spc="-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000" spc="-95" dirty="0">
                <a:latin typeface="Arial" panose="020B0604020202020204" pitchFamily="34" charset="0"/>
                <a:cs typeface="Arial" panose="020B0604020202020204" pitchFamily="34" charset="0"/>
              </a:rPr>
              <a:t>1876-</a:t>
            </a:r>
            <a:r>
              <a:rPr lang="zh-TW" altLang="en-US" sz="2000" dirty="0">
                <a:latin typeface="Arial Unicode MS"/>
              </a:rPr>
              <a:t>愛爾蘭科學家</a:t>
            </a:r>
            <a:r>
              <a:rPr lang="en-US" altLang="zh-TW" sz="2000" dirty="0" err="1">
                <a:latin typeface="Arial Unicode MS"/>
              </a:rPr>
              <a:t>Marey</a:t>
            </a:r>
            <a:r>
              <a:rPr lang="zh-TW" altLang="en-US" sz="2000" dirty="0">
                <a:latin typeface="Arial Unicode MS"/>
              </a:rPr>
              <a:t>分析了青蛙心臟的電位變化模式</a:t>
            </a:r>
            <a:endParaRPr lang="en-US" altLang="zh-TW" sz="2000" dirty="0">
              <a:latin typeface="Arial Unicode MS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endParaRPr lang="en-US" sz="2000" spc="-3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000" spc="-100" dirty="0">
                <a:latin typeface="Arial" panose="020B0604020202020204" pitchFamily="34" charset="0"/>
                <a:cs typeface="Arial" panose="020B0604020202020204" pitchFamily="34" charset="0"/>
              </a:rPr>
              <a:t>1895</a:t>
            </a:r>
            <a:r>
              <a:rPr lang="en-US" sz="2000" spc="-7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spc="-140" dirty="0">
                <a:latin typeface="Arial" panose="020B0604020202020204" pitchFamily="34" charset="0"/>
                <a:cs typeface="Arial" panose="020B0604020202020204" pitchFamily="34" charset="0"/>
              </a:rPr>
              <a:t>William </a:t>
            </a:r>
            <a:r>
              <a:rPr 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Einthoven</a:t>
            </a:r>
            <a:r>
              <a:rPr lang="zh-TW" altLang="en-US" sz="2000" spc="-10" dirty="0">
                <a:latin typeface="Arial" panose="020B0604020202020204" pitchFamily="34" charset="0"/>
                <a:cs typeface="Arial" panose="020B0604020202020204" pitchFamily="34" charset="0"/>
              </a:rPr>
              <a:t>發明了</a:t>
            </a:r>
            <a:r>
              <a:rPr lang="en-US" sz="2000" spc="-95" dirty="0">
                <a:latin typeface="Arial" panose="020B0604020202020204" pitchFamily="34" charset="0"/>
                <a:cs typeface="Arial" panose="020B0604020202020204" pitchFamily="34" charset="0"/>
              </a:rPr>
              <a:t>electrocardiogram (E</a:t>
            </a:r>
            <a:r>
              <a:rPr lang="en-US" altLang="zh-TW" sz="2000" spc="-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spc="-95" dirty="0">
                <a:latin typeface="Arial" panose="020B0604020202020204" pitchFamily="34" charset="0"/>
                <a:cs typeface="Arial" panose="020B0604020202020204" pitchFamily="34" charset="0"/>
              </a:rPr>
              <a:t>G) </a:t>
            </a:r>
            <a:endParaRPr lang="en-US" sz="2000" spc="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endParaRPr lang="en-US" sz="2000" spc="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000" spc="-100" dirty="0">
                <a:latin typeface="Arial" panose="020B0604020202020204" pitchFamily="34" charset="0"/>
                <a:cs typeface="Arial" panose="020B0604020202020204" pitchFamily="34" charset="0"/>
              </a:rPr>
              <a:t>1906 </a:t>
            </a:r>
            <a:r>
              <a:rPr lang="en-US" sz="2000" spc="-7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zh-TW" altLang="en-US" sz="2000" spc="-85" dirty="0">
                <a:latin typeface="Arial" panose="020B0604020202020204" pitchFamily="34" charset="0"/>
                <a:cs typeface="Arial" panose="020B0604020202020204" pitchFamily="34" charset="0"/>
              </a:rPr>
              <a:t>透過</a:t>
            </a:r>
            <a:r>
              <a:rPr lang="en-US" sz="2000" spc="6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TW" sz="2000" spc="6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spc="60" dirty="0">
                <a:latin typeface="Arial" panose="020B0604020202020204" pitchFamily="34" charset="0"/>
                <a:cs typeface="Arial" panose="020B0604020202020204" pitchFamily="34" charset="0"/>
              </a:rPr>
              <a:t>G,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140" dirty="0">
                <a:latin typeface="Arial" panose="020B0604020202020204" pitchFamily="34" charset="0"/>
                <a:cs typeface="Arial" panose="020B0604020202020204" pitchFamily="34" charset="0"/>
              </a:rPr>
              <a:t>William 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Einthoven</a:t>
            </a:r>
            <a:r>
              <a:rPr lang="zh-TW" altLang="en-US" sz="2000" spc="-75" dirty="0">
                <a:latin typeface="Arial" panose="020B0604020202020204" pitchFamily="34" charset="0"/>
                <a:cs typeface="Arial" panose="020B0604020202020204" pitchFamily="34" charset="0"/>
              </a:rPr>
              <a:t>成功診斷了一些心臟疾病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312BCE0-C5B8-475A-B38A-9E3738509F4E}"/>
              </a:ext>
            </a:extLst>
          </p:cNvPr>
          <p:cNvSpPr txBox="1"/>
          <p:nvPr/>
        </p:nvSpPr>
        <p:spPr>
          <a:xfrm>
            <a:off x="0" y="6096000"/>
            <a:ext cx="2232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Kumar </a:t>
            </a:r>
            <a:r>
              <a:rPr lang="en-US" dirty="0" err="1"/>
              <a:t>Bhoi</a:t>
            </a:r>
            <a:r>
              <a:rPr lang="en-US" dirty="0"/>
              <a:t>, Basics of ECG,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on Sep 8, 2015 </a:t>
            </a:r>
          </a:p>
        </p:txBody>
      </p:sp>
    </p:spTree>
    <p:extLst>
      <p:ext uri="{BB962C8B-B14F-4D97-AF65-F5344CB8AC3E}">
        <p14:creationId xmlns:p14="http://schemas.microsoft.com/office/powerpoint/2010/main" val="26245804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4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7CCBE23-8305-4AF9-888C-5DCC8678B41E}"/>
              </a:ext>
            </a:extLst>
          </p:cNvPr>
          <p:cNvSpPr txBox="1"/>
          <p:nvPr/>
        </p:nvSpPr>
        <p:spPr>
          <a:xfrm>
            <a:off x="838200" y="1434148"/>
            <a:ext cx="6468036" cy="191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TW" sz="2400" spc="-95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是用來展示心臟週期律動的電位變化事件</a:t>
            </a:r>
            <a:endParaRPr lang="en-US" altLang="zh-TW" sz="2400" spc="-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endParaRPr lang="en-US" sz="2400" spc="-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每個事件都有著獨特的波型</a:t>
            </a:r>
            <a:endParaRPr lang="en-US" sz="2400" spc="-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endParaRPr lang="en-US" sz="2400" spc="-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研究這些波型可以產出一些關於心臟疾病的知識</a:t>
            </a:r>
            <a:endParaRPr lang="en-US" sz="2400" spc="-9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86BA8A9-8296-49D8-89A6-5FECA9440F83}"/>
              </a:ext>
            </a:extLst>
          </p:cNvPr>
          <p:cNvSpPr/>
          <p:nvPr/>
        </p:nvSpPr>
        <p:spPr>
          <a:xfrm>
            <a:off x="7306236" y="1447800"/>
            <a:ext cx="4493259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標題 4">
            <a:extLst>
              <a:ext uri="{FF2B5EF4-FFF2-40B4-BE49-F238E27FC236}">
                <a16:creationId xmlns:a16="http://schemas.microsoft.com/office/drawing/2014/main" id="{4FDA17E6-8E9B-473E-91DC-CAF9346840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>
              <a:buClrTx/>
              <a:buFontTx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心電圖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(ECG)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功用</a:t>
            </a:r>
            <a:endParaRPr lang="en-US" dirty="0"/>
          </a:p>
        </p:txBody>
      </p:sp>
      <p:sp>
        <p:nvSpPr>
          <p:cNvPr id="8" name="箭號: ＞形 7">
            <a:extLst>
              <a:ext uri="{FF2B5EF4-FFF2-40B4-BE49-F238E27FC236}">
                <a16:creationId xmlns:a16="http://schemas.microsoft.com/office/drawing/2014/main" id="{D5F0D7E5-07AE-4097-9C14-A2CFD452FF02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86E631-A3A2-46B3-82A1-A281157D09CA}"/>
              </a:ext>
            </a:extLst>
          </p:cNvPr>
          <p:cNvSpPr txBox="1"/>
          <p:nvPr/>
        </p:nvSpPr>
        <p:spPr>
          <a:xfrm>
            <a:off x="0" y="6096000"/>
            <a:ext cx="2232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Kumar </a:t>
            </a:r>
            <a:r>
              <a:rPr lang="en-US" dirty="0" err="1"/>
              <a:t>Bhoi</a:t>
            </a:r>
            <a:r>
              <a:rPr lang="en-US" dirty="0"/>
              <a:t>, Basics of ECG,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on Sep 8, 2015 </a:t>
            </a:r>
          </a:p>
        </p:txBody>
      </p:sp>
    </p:spTree>
    <p:extLst>
      <p:ext uri="{BB962C8B-B14F-4D97-AF65-F5344CB8AC3E}">
        <p14:creationId xmlns:p14="http://schemas.microsoft.com/office/powerpoint/2010/main" val="42770490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PQRST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介紹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5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6142C785-F722-41E7-AD5D-40525C2DEB3D}"/>
              </a:ext>
            </a:extLst>
          </p:cNvPr>
          <p:cNvSpPr/>
          <p:nvPr/>
        </p:nvSpPr>
        <p:spPr>
          <a:xfrm>
            <a:off x="8604251" y="1675447"/>
            <a:ext cx="3587749" cy="419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3967D5D-D207-42CC-B419-BCED358E98B5}"/>
              </a:ext>
            </a:extLst>
          </p:cNvPr>
          <p:cNvSpPr/>
          <p:nvPr/>
        </p:nvSpPr>
        <p:spPr>
          <a:xfrm>
            <a:off x="8834122" y="3264230"/>
            <a:ext cx="712470" cy="1035050"/>
          </a:xfrm>
          <a:custGeom>
            <a:avLst/>
            <a:gdLst/>
            <a:ahLst/>
            <a:cxnLst/>
            <a:rect l="l" t="t" r="r" b="b"/>
            <a:pathLst>
              <a:path w="712470" h="1035050">
                <a:moveTo>
                  <a:pt x="274320" y="497827"/>
                </a:moveTo>
                <a:lnTo>
                  <a:pt x="53340" y="0"/>
                </a:lnTo>
                <a:lnTo>
                  <a:pt x="0" y="22847"/>
                </a:lnTo>
                <a:lnTo>
                  <a:pt x="222250" y="520687"/>
                </a:lnTo>
                <a:lnTo>
                  <a:pt x="274320" y="497827"/>
                </a:lnTo>
                <a:close/>
              </a:path>
              <a:path w="712470" h="1035050">
                <a:moveTo>
                  <a:pt x="354330" y="430517"/>
                </a:moveTo>
                <a:lnTo>
                  <a:pt x="309880" y="425437"/>
                </a:lnTo>
                <a:lnTo>
                  <a:pt x="293370" y="612127"/>
                </a:lnTo>
                <a:lnTo>
                  <a:pt x="144780" y="497827"/>
                </a:lnTo>
                <a:lnTo>
                  <a:pt x="119380" y="535927"/>
                </a:lnTo>
                <a:lnTo>
                  <a:pt x="331470" y="697217"/>
                </a:lnTo>
                <a:lnTo>
                  <a:pt x="354330" y="430517"/>
                </a:lnTo>
                <a:close/>
              </a:path>
              <a:path w="712470" h="1035050">
                <a:moveTo>
                  <a:pt x="532130" y="899147"/>
                </a:moveTo>
                <a:lnTo>
                  <a:pt x="342900" y="822947"/>
                </a:lnTo>
                <a:lnTo>
                  <a:pt x="321310" y="876287"/>
                </a:lnTo>
                <a:lnTo>
                  <a:pt x="510540" y="952487"/>
                </a:lnTo>
                <a:lnTo>
                  <a:pt x="532130" y="899147"/>
                </a:lnTo>
                <a:close/>
              </a:path>
              <a:path w="712470" h="1035050">
                <a:moveTo>
                  <a:pt x="712470" y="1002017"/>
                </a:moveTo>
                <a:lnTo>
                  <a:pt x="542290" y="796277"/>
                </a:lnTo>
                <a:lnTo>
                  <a:pt x="506730" y="822947"/>
                </a:lnTo>
                <a:lnTo>
                  <a:pt x="626110" y="967727"/>
                </a:lnTo>
                <a:lnTo>
                  <a:pt x="439420" y="989317"/>
                </a:lnTo>
                <a:lnTo>
                  <a:pt x="447040" y="1035037"/>
                </a:lnTo>
                <a:lnTo>
                  <a:pt x="712470" y="1002017"/>
                </a:lnTo>
                <a:close/>
              </a:path>
            </a:pathLst>
          </a:custGeom>
          <a:solidFill>
            <a:srgbClr val="FF4F4F"/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BBF7946C-D86E-4526-BF4D-DEE672BE96E6}"/>
              </a:ext>
            </a:extLst>
          </p:cNvPr>
          <p:cNvSpPr/>
          <p:nvPr/>
        </p:nvSpPr>
        <p:spPr>
          <a:xfrm>
            <a:off x="8975091" y="2683192"/>
            <a:ext cx="1333500" cy="2668905"/>
          </a:xfrm>
          <a:custGeom>
            <a:avLst/>
            <a:gdLst/>
            <a:ahLst/>
            <a:cxnLst/>
            <a:rect l="l" t="t" r="r" b="b"/>
            <a:pathLst>
              <a:path w="1333500" h="2668904">
                <a:moveTo>
                  <a:pt x="533400" y="1697354"/>
                </a:moveTo>
                <a:lnTo>
                  <a:pt x="523690" y="1740591"/>
                </a:lnTo>
                <a:lnTo>
                  <a:pt x="515771" y="1785600"/>
                </a:lnTo>
                <a:lnTo>
                  <a:pt x="509340" y="1832149"/>
                </a:lnTo>
                <a:lnTo>
                  <a:pt x="504096" y="1880006"/>
                </a:lnTo>
                <a:lnTo>
                  <a:pt x="499739" y="1928939"/>
                </a:lnTo>
                <a:lnTo>
                  <a:pt x="495966" y="1978717"/>
                </a:lnTo>
                <a:lnTo>
                  <a:pt x="492477" y="2029107"/>
                </a:lnTo>
                <a:lnTo>
                  <a:pt x="488971" y="2079877"/>
                </a:lnTo>
                <a:lnTo>
                  <a:pt x="485147" y="2130795"/>
                </a:lnTo>
                <a:lnTo>
                  <a:pt x="480703" y="2181629"/>
                </a:lnTo>
                <a:lnTo>
                  <a:pt x="475338" y="2232147"/>
                </a:lnTo>
                <a:lnTo>
                  <a:pt x="468752" y="2282117"/>
                </a:lnTo>
                <a:lnTo>
                  <a:pt x="460642" y="2331307"/>
                </a:lnTo>
                <a:lnTo>
                  <a:pt x="450708" y="2379486"/>
                </a:lnTo>
                <a:lnTo>
                  <a:pt x="438649" y="2426420"/>
                </a:lnTo>
                <a:lnTo>
                  <a:pt x="424164" y="2471878"/>
                </a:lnTo>
                <a:lnTo>
                  <a:pt x="406951" y="2515627"/>
                </a:lnTo>
                <a:lnTo>
                  <a:pt x="386709" y="2557437"/>
                </a:lnTo>
                <a:lnTo>
                  <a:pt x="363137" y="2597074"/>
                </a:lnTo>
                <a:lnTo>
                  <a:pt x="335934" y="2634308"/>
                </a:lnTo>
                <a:lnTo>
                  <a:pt x="304800" y="2668904"/>
                </a:lnTo>
                <a:lnTo>
                  <a:pt x="289619" y="2660272"/>
                </a:lnTo>
                <a:lnTo>
                  <a:pt x="273843" y="2652236"/>
                </a:lnTo>
                <a:lnTo>
                  <a:pt x="231068" y="2596423"/>
                </a:lnTo>
                <a:lnTo>
                  <a:pt x="213146" y="2548691"/>
                </a:lnTo>
                <a:lnTo>
                  <a:pt x="195894" y="2495290"/>
                </a:lnTo>
                <a:lnTo>
                  <a:pt x="181325" y="2443901"/>
                </a:lnTo>
                <a:lnTo>
                  <a:pt x="171450" y="2402204"/>
                </a:lnTo>
                <a:lnTo>
                  <a:pt x="160806" y="2352427"/>
                </a:lnTo>
                <a:lnTo>
                  <a:pt x="149185" y="2303011"/>
                </a:lnTo>
                <a:lnTo>
                  <a:pt x="136797" y="2253896"/>
                </a:lnTo>
                <a:lnTo>
                  <a:pt x="123850" y="2205021"/>
                </a:lnTo>
                <a:lnTo>
                  <a:pt x="110554" y="2156327"/>
                </a:lnTo>
                <a:lnTo>
                  <a:pt x="97118" y="2107751"/>
                </a:lnTo>
                <a:lnTo>
                  <a:pt x="83753" y="2059235"/>
                </a:lnTo>
                <a:lnTo>
                  <a:pt x="70666" y="2010717"/>
                </a:lnTo>
                <a:lnTo>
                  <a:pt x="58068" y="1962137"/>
                </a:lnTo>
                <a:lnTo>
                  <a:pt x="46169" y="1913434"/>
                </a:lnTo>
                <a:lnTo>
                  <a:pt x="35176" y="1864549"/>
                </a:lnTo>
                <a:lnTo>
                  <a:pt x="25300" y="1815420"/>
                </a:lnTo>
                <a:lnTo>
                  <a:pt x="16750" y="1765986"/>
                </a:lnTo>
                <a:lnTo>
                  <a:pt x="9736" y="1716189"/>
                </a:lnTo>
                <a:lnTo>
                  <a:pt x="4466" y="1665966"/>
                </a:lnTo>
                <a:lnTo>
                  <a:pt x="1151" y="1615258"/>
                </a:lnTo>
                <a:lnTo>
                  <a:pt x="0" y="1564004"/>
                </a:lnTo>
              </a:path>
              <a:path w="1333500" h="2668904">
                <a:moveTo>
                  <a:pt x="762000" y="1602104"/>
                </a:moveTo>
                <a:lnTo>
                  <a:pt x="775514" y="1647143"/>
                </a:lnTo>
                <a:lnTo>
                  <a:pt x="786521" y="1692929"/>
                </a:lnTo>
                <a:lnTo>
                  <a:pt x="795345" y="1739364"/>
                </a:lnTo>
                <a:lnTo>
                  <a:pt x="802314" y="1786350"/>
                </a:lnTo>
                <a:lnTo>
                  <a:pt x="807752" y="1833788"/>
                </a:lnTo>
                <a:lnTo>
                  <a:pt x="811985" y="1881579"/>
                </a:lnTo>
                <a:lnTo>
                  <a:pt x="815339" y="1929623"/>
                </a:lnTo>
                <a:lnTo>
                  <a:pt x="818141" y="1977824"/>
                </a:lnTo>
                <a:lnTo>
                  <a:pt x="820716" y="2026081"/>
                </a:lnTo>
                <a:lnTo>
                  <a:pt x="823389" y="2074296"/>
                </a:lnTo>
                <a:lnTo>
                  <a:pt x="826487" y="2122370"/>
                </a:lnTo>
                <a:lnTo>
                  <a:pt x="830335" y="2170205"/>
                </a:lnTo>
                <a:lnTo>
                  <a:pt x="835260" y="2217702"/>
                </a:lnTo>
                <a:lnTo>
                  <a:pt x="841586" y="2264762"/>
                </a:lnTo>
                <a:lnTo>
                  <a:pt x="849641" y="2311287"/>
                </a:lnTo>
                <a:lnTo>
                  <a:pt x="859749" y="2357176"/>
                </a:lnTo>
                <a:lnTo>
                  <a:pt x="872236" y="2402333"/>
                </a:lnTo>
                <a:lnTo>
                  <a:pt x="887430" y="2446658"/>
                </a:lnTo>
                <a:lnTo>
                  <a:pt x="905654" y="2490053"/>
                </a:lnTo>
                <a:lnTo>
                  <a:pt x="927235" y="2532418"/>
                </a:lnTo>
                <a:lnTo>
                  <a:pt x="952500" y="2573654"/>
                </a:lnTo>
                <a:lnTo>
                  <a:pt x="1012447" y="2556033"/>
                </a:lnTo>
                <a:lnTo>
                  <a:pt x="1045368" y="2534602"/>
                </a:lnTo>
                <a:lnTo>
                  <a:pt x="1065192" y="2499359"/>
                </a:lnTo>
                <a:lnTo>
                  <a:pt x="1085850" y="2440304"/>
                </a:lnTo>
                <a:lnTo>
                  <a:pt x="1089050" y="2390774"/>
                </a:lnTo>
                <a:lnTo>
                  <a:pt x="1091641" y="2341244"/>
                </a:lnTo>
                <a:lnTo>
                  <a:pt x="1094536" y="2291714"/>
                </a:lnTo>
                <a:lnTo>
                  <a:pt x="1098651" y="2242184"/>
                </a:lnTo>
                <a:lnTo>
                  <a:pt x="1104900" y="2192654"/>
                </a:lnTo>
                <a:lnTo>
                  <a:pt x="1121568" y="2135028"/>
                </a:lnTo>
                <a:lnTo>
                  <a:pt x="1132582" y="2106751"/>
                </a:lnTo>
                <a:lnTo>
                  <a:pt x="1143000" y="2078354"/>
                </a:lnTo>
                <a:lnTo>
                  <a:pt x="1155829" y="2034223"/>
                </a:lnTo>
                <a:lnTo>
                  <a:pt x="1166326" y="1988270"/>
                </a:lnTo>
                <a:lnTo>
                  <a:pt x="1174957" y="1941161"/>
                </a:lnTo>
                <a:lnTo>
                  <a:pt x="1182188" y="1893564"/>
                </a:lnTo>
                <a:lnTo>
                  <a:pt x="1188486" y="1846144"/>
                </a:lnTo>
                <a:lnTo>
                  <a:pt x="1194318" y="1799569"/>
                </a:lnTo>
                <a:lnTo>
                  <a:pt x="1200150" y="1754504"/>
                </a:lnTo>
                <a:lnTo>
                  <a:pt x="1208013" y="1704487"/>
                </a:lnTo>
                <a:lnTo>
                  <a:pt x="1217950" y="1654896"/>
                </a:lnTo>
                <a:lnTo>
                  <a:pt x="1227764" y="1605549"/>
                </a:lnTo>
                <a:lnTo>
                  <a:pt x="1235262" y="1556263"/>
                </a:lnTo>
                <a:lnTo>
                  <a:pt x="1238250" y="1506854"/>
                </a:lnTo>
              </a:path>
              <a:path w="1333500" h="2668904">
                <a:moveTo>
                  <a:pt x="704850" y="67944"/>
                </a:moveTo>
                <a:lnTo>
                  <a:pt x="737628" y="30221"/>
                </a:lnTo>
                <a:lnTo>
                  <a:pt x="765574" y="8725"/>
                </a:lnTo>
                <a:lnTo>
                  <a:pt x="793591" y="0"/>
                </a:lnTo>
                <a:lnTo>
                  <a:pt x="826581" y="587"/>
                </a:lnTo>
                <a:lnTo>
                  <a:pt x="869450" y="7032"/>
                </a:lnTo>
                <a:lnTo>
                  <a:pt x="927100" y="15875"/>
                </a:lnTo>
                <a:lnTo>
                  <a:pt x="959893" y="49712"/>
                </a:lnTo>
                <a:lnTo>
                  <a:pt x="996972" y="72835"/>
                </a:lnTo>
                <a:lnTo>
                  <a:pt x="1037825" y="87042"/>
                </a:lnTo>
                <a:lnTo>
                  <a:pt x="1081938" y="94130"/>
                </a:lnTo>
                <a:lnTo>
                  <a:pt x="1128801" y="95898"/>
                </a:lnTo>
                <a:lnTo>
                  <a:pt x="1177901" y="94144"/>
                </a:lnTo>
                <a:lnTo>
                  <a:pt x="1228725" y="90665"/>
                </a:lnTo>
                <a:lnTo>
                  <a:pt x="1280762" y="87259"/>
                </a:lnTo>
                <a:lnTo>
                  <a:pt x="1333500" y="85725"/>
                </a:lnTo>
              </a:path>
            </a:pathLst>
          </a:custGeom>
          <a:ln w="57146">
            <a:solidFill>
              <a:srgbClr val="FF4F4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12058FB0-F737-43FC-B67B-36AE63D4FE3B}"/>
              </a:ext>
            </a:extLst>
          </p:cNvPr>
          <p:cNvSpPr/>
          <p:nvPr/>
        </p:nvSpPr>
        <p:spPr>
          <a:xfrm>
            <a:off x="10308591" y="1446847"/>
            <a:ext cx="533400" cy="1447800"/>
          </a:xfrm>
          <a:custGeom>
            <a:avLst/>
            <a:gdLst/>
            <a:ahLst/>
            <a:cxnLst/>
            <a:rect l="l" t="t" r="r" b="b"/>
            <a:pathLst>
              <a:path w="533400" h="1447800">
                <a:moveTo>
                  <a:pt x="0" y="1447800"/>
                </a:moveTo>
                <a:lnTo>
                  <a:pt x="381000" y="0"/>
                </a:lnTo>
              </a:path>
              <a:path w="533400" h="1447800">
                <a:moveTo>
                  <a:pt x="381000" y="76200"/>
                </a:moveTo>
                <a:lnTo>
                  <a:pt x="533400" y="1447800"/>
                </a:lnTo>
              </a:path>
            </a:pathLst>
          </a:custGeom>
          <a:ln w="57146">
            <a:solidFill>
              <a:srgbClr val="FF4F4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78779E19-7835-4DE5-91AA-B1F89E7DAE41}"/>
              </a:ext>
            </a:extLst>
          </p:cNvPr>
          <p:cNvSpPr txBox="1"/>
          <p:nvPr/>
        </p:nvSpPr>
        <p:spPr>
          <a:xfrm>
            <a:off x="6425566" y="1511619"/>
            <a:ext cx="2364105" cy="435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80" dirty="0">
                <a:solidFill>
                  <a:schemeClr val="tx1"/>
                </a:solidFill>
                <a:latin typeface="Times New Roman"/>
                <a:cs typeface="Times New Roman"/>
              </a:rPr>
              <a:t>Sinoatrial</a:t>
            </a:r>
            <a:r>
              <a:rPr sz="28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node</a:t>
            </a:r>
            <a:endParaRPr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4629" marR="208279" indent="1905" algn="ctr">
              <a:lnSpc>
                <a:spcPct val="228600"/>
              </a:lnSpc>
              <a:spcBef>
                <a:spcPts val="10"/>
              </a:spcBef>
            </a:pPr>
            <a:r>
              <a:rPr sz="2800" spc="-135" dirty="0">
                <a:solidFill>
                  <a:schemeClr val="tx1"/>
                </a:solidFill>
                <a:latin typeface="Times New Roman"/>
                <a:cs typeface="Times New Roman"/>
              </a:rPr>
              <a:t>AV </a:t>
            </a:r>
            <a:r>
              <a:rPr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node  </a:t>
            </a:r>
            <a:r>
              <a:rPr sz="2800" spc="-65" dirty="0">
                <a:solidFill>
                  <a:schemeClr val="tx1"/>
                </a:solidFill>
                <a:latin typeface="Times New Roman"/>
                <a:cs typeface="Times New Roman"/>
              </a:rPr>
              <a:t>Bundle </a:t>
            </a:r>
            <a:r>
              <a:rPr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of</a:t>
            </a:r>
            <a:r>
              <a:rPr sz="2800" spc="-2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chemeClr val="tx1"/>
                </a:solidFill>
                <a:latin typeface="Times New Roman"/>
                <a:cs typeface="Times New Roman"/>
              </a:rPr>
              <a:t>His</a:t>
            </a:r>
            <a:endParaRPr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marR="5080" algn="ctr">
              <a:lnSpc>
                <a:spcPct val="228600"/>
              </a:lnSpc>
            </a:pPr>
            <a:r>
              <a:rPr sz="2800" spc="-65" dirty="0">
                <a:solidFill>
                  <a:schemeClr val="tx1"/>
                </a:solidFill>
                <a:latin typeface="Times New Roman"/>
                <a:cs typeface="Times New Roman"/>
              </a:rPr>
              <a:t>Bundle</a:t>
            </a:r>
            <a:r>
              <a:rPr sz="2800" spc="-9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chemeClr val="tx1"/>
                </a:solidFill>
                <a:latin typeface="Times New Roman"/>
                <a:cs typeface="Times New Roman"/>
              </a:rPr>
              <a:t>Branches  </a:t>
            </a:r>
            <a:r>
              <a:rPr sz="2800" spc="-60" dirty="0">
                <a:solidFill>
                  <a:schemeClr val="tx1"/>
                </a:solidFill>
                <a:latin typeface="Times New Roman"/>
                <a:cs typeface="Times New Roman"/>
              </a:rPr>
              <a:t>Purkinje</a:t>
            </a:r>
            <a:r>
              <a:rPr sz="2800" spc="-3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chemeClr val="tx1"/>
                </a:solidFill>
                <a:latin typeface="Times New Roman"/>
                <a:cs typeface="Times New Roman"/>
              </a:rPr>
              <a:t>fibers</a:t>
            </a:r>
            <a:endParaRPr sz="2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C1C4485-B79D-4013-99A1-F2B100A9C29B}"/>
              </a:ext>
            </a:extLst>
          </p:cNvPr>
          <p:cNvSpPr txBox="1"/>
          <p:nvPr/>
        </p:nvSpPr>
        <p:spPr>
          <a:xfrm>
            <a:off x="838200" y="4719979"/>
            <a:ext cx="467509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P wave – Atrial</a:t>
            </a: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depolarization</a:t>
            </a: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QRS – Ventricular</a:t>
            </a: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depolarization</a:t>
            </a:r>
          </a:p>
          <a:p>
            <a:pPr marL="285750" indent="-273050">
              <a:spcBef>
                <a:spcPts val="100"/>
              </a:spcBef>
              <a:buFont typeface="Arial" panose="020B0604020202020204"/>
              <a:buChar char="•"/>
              <a:tabLst>
                <a:tab pos="285750" algn="l"/>
              </a:tabLst>
            </a:pP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T wave – Ventricular</a:t>
            </a:r>
            <a:r>
              <a:rPr lang="zh-TW" alt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95" dirty="0">
                <a:latin typeface="Arial" panose="020B0604020202020204" pitchFamily="34" charset="0"/>
                <a:cs typeface="Arial" panose="020B0604020202020204" pitchFamily="34" charset="0"/>
              </a:rPr>
              <a:t>repolarization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507EDE9B-FE89-4B38-BC46-D343839E5B4C}"/>
              </a:ext>
            </a:extLst>
          </p:cNvPr>
          <p:cNvCxnSpPr/>
          <p:nvPr/>
        </p:nvCxnSpPr>
        <p:spPr>
          <a:xfrm>
            <a:off x="7607618" y="1979569"/>
            <a:ext cx="0" cy="3781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2A9EDE5-80D8-443B-8471-3ACCD6C1A5DA}"/>
              </a:ext>
            </a:extLst>
          </p:cNvPr>
          <p:cNvCxnSpPr/>
          <p:nvPr/>
        </p:nvCxnSpPr>
        <p:spPr>
          <a:xfrm>
            <a:off x="7607618" y="2822251"/>
            <a:ext cx="0" cy="3781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611A69A-E598-42FF-A97A-E5EDCCCAD3B5}"/>
              </a:ext>
            </a:extLst>
          </p:cNvPr>
          <p:cNvCxnSpPr/>
          <p:nvPr/>
        </p:nvCxnSpPr>
        <p:spPr>
          <a:xfrm>
            <a:off x="7607618" y="3770947"/>
            <a:ext cx="0" cy="3781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E7758C7-A2E2-45CC-B21B-748EC192E91E}"/>
              </a:ext>
            </a:extLst>
          </p:cNvPr>
          <p:cNvCxnSpPr/>
          <p:nvPr/>
        </p:nvCxnSpPr>
        <p:spPr>
          <a:xfrm>
            <a:off x="7607618" y="4819785"/>
            <a:ext cx="0" cy="37814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Cardiac Conduction System and Understanding ECG, Animation.">
            <a:hlinkClick r:id="" action="ppaction://media"/>
            <a:extLst>
              <a:ext uri="{FF2B5EF4-FFF2-40B4-BE49-F238E27FC236}">
                <a16:creationId xmlns:a16="http://schemas.microsoft.com/office/drawing/2014/main" id="{1D88D5F7-BFEA-4C27-870A-EB61817CF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6495" y="1462419"/>
            <a:ext cx="5496269" cy="3091651"/>
          </a:xfrm>
          <a:prstGeom prst="rect">
            <a:avLst/>
          </a:prstGeom>
        </p:spPr>
      </p:pic>
      <p:sp>
        <p:nvSpPr>
          <p:cNvPr id="20" name="箭號: ＞形 19">
            <a:extLst>
              <a:ext uri="{FF2B5EF4-FFF2-40B4-BE49-F238E27FC236}">
                <a16:creationId xmlns:a16="http://schemas.microsoft.com/office/drawing/2014/main" id="{BB0A09C8-A5D8-4A72-9A6E-19BFC1C0F8EF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B0AB16-C701-4BC5-9794-0F135606B151}"/>
              </a:ext>
            </a:extLst>
          </p:cNvPr>
          <p:cNvSpPr txBox="1"/>
          <p:nvPr/>
        </p:nvSpPr>
        <p:spPr>
          <a:xfrm>
            <a:off x="0" y="6096000"/>
            <a:ext cx="2232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Akash Kumar </a:t>
            </a:r>
            <a:r>
              <a:rPr lang="en-US" dirty="0" err="1"/>
              <a:t>Bhoi</a:t>
            </a:r>
            <a:r>
              <a:rPr lang="en-US" dirty="0"/>
              <a:t>, Basics of ECG,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Published on Sep 8, 2015 </a:t>
            </a:r>
          </a:p>
        </p:txBody>
      </p:sp>
    </p:spTree>
    <p:extLst>
      <p:ext uri="{BB962C8B-B14F-4D97-AF65-F5344CB8AC3E}">
        <p14:creationId xmlns:p14="http://schemas.microsoft.com/office/powerpoint/2010/main" val="2962408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心電圖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(ECG)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導程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6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8BC410-9572-4B4F-A378-D794CC818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94"/>
          <a:stretch/>
        </p:blipFill>
        <p:spPr>
          <a:xfrm>
            <a:off x="838200" y="1434147"/>
            <a:ext cx="4248621" cy="45722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ACCD77-F730-451D-BA7D-7BD85B68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47" y="1449892"/>
            <a:ext cx="3040156" cy="344371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85C6CA5-5D5D-4293-BF98-1550B487D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44" y="1451107"/>
            <a:ext cx="3835656" cy="344250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D969756-F1F5-4A02-A6D2-EFED6BBD8ECE}"/>
              </a:ext>
            </a:extLst>
          </p:cNvPr>
          <p:cNvSpPr txBox="1"/>
          <p:nvPr/>
        </p:nvSpPr>
        <p:spPr>
          <a:xfrm>
            <a:off x="5492237" y="5055045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Lead  I</a:t>
            </a:r>
          </a:p>
          <a:p>
            <a:r>
              <a:rPr lang="en-US" sz="1800" dirty="0"/>
              <a:t>Lead  II</a:t>
            </a:r>
          </a:p>
          <a:p>
            <a:r>
              <a:rPr lang="en-US" sz="1800" dirty="0"/>
              <a:t>Lead  III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B264BF-5EFB-4BA7-8E89-56712C7EF0AC}"/>
              </a:ext>
            </a:extLst>
          </p:cNvPr>
          <p:cNvSpPr txBox="1"/>
          <p:nvPr/>
        </p:nvSpPr>
        <p:spPr>
          <a:xfrm>
            <a:off x="9088058" y="505504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Lead </a:t>
            </a:r>
            <a:r>
              <a:rPr lang="en-US" altLang="zh-TW" sz="1800" dirty="0"/>
              <a:t>V1</a:t>
            </a:r>
            <a:endParaRPr lang="en-US" sz="1800" dirty="0"/>
          </a:p>
          <a:p>
            <a:r>
              <a:rPr lang="en-US" sz="1800" dirty="0"/>
              <a:t>Lead V2</a:t>
            </a:r>
          </a:p>
          <a:p>
            <a:r>
              <a:rPr lang="en-US" sz="1800" dirty="0"/>
              <a:t>Lead </a:t>
            </a:r>
            <a:r>
              <a:rPr lang="en-US" altLang="zh-TW" sz="1800" dirty="0"/>
              <a:t>V3</a:t>
            </a:r>
            <a:endParaRPr 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19443C-282E-4926-B74F-CA59A3D9655C}"/>
              </a:ext>
            </a:extLst>
          </p:cNvPr>
          <p:cNvSpPr txBox="1"/>
          <p:nvPr/>
        </p:nvSpPr>
        <p:spPr>
          <a:xfrm>
            <a:off x="10274172" y="5055045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Lead </a:t>
            </a:r>
            <a:r>
              <a:rPr lang="en-US" altLang="zh-TW" sz="1800" dirty="0"/>
              <a:t>V4</a:t>
            </a:r>
            <a:endParaRPr lang="en-US" sz="1800" dirty="0"/>
          </a:p>
          <a:p>
            <a:r>
              <a:rPr lang="en-US" sz="1800" dirty="0"/>
              <a:t>Lead V5</a:t>
            </a:r>
          </a:p>
          <a:p>
            <a:r>
              <a:rPr lang="en-US" sz="1800" dirty="0"/>
              <a:t>Lead </a:t>
            </a:r>
            <a:r>
              <a:rPr lang="en-US" altLang="zh-TW" sz="1800" dirty="0"/>
              <a:t>V6</a:t>
            </a:r>
            <a:endParaRPr 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2882C7-FB39-4F08-A8AB-CB5E1C232C7E}"/>
              </a:ext>
            </a:extLst>
          </p:cNvPr>
          <p:cNvSpPr txBox="1"/>
          <p:nvPr/>
        </p:nvSpPr>
        <p:spPr>
          <a:xfrm>
            <a:off x="6510464" y="5055045"/>
            <a:ext cx="12747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Lead  </a:t>
            </a:r>
            <a:r>
              <a:rPr lang="en-US" sz="1800" dirty="0" err="1">
                <a:solidFill>
                  <a:srgbClr val="23735D"/>
                </a:solidFill>
              </a:rPr>
              <a:t>aVR</a:t>
            </a:r>
            <a:endParaRPr lang="en-US" sz="1800" dirty="0">
              <a:solidFill>
                <a:srgbClr val="23735D"/>
              </a:solidFill>
            </a:endParaRPr>
          </a:p>
          <a:p>
            <a:r>
              <a:rPr lang="en-US" sz="1800" dirty="0"/>
              <a:t>Lead  </a:t>
            </a:r>
            <a:r>
              <a:rPr lang="en-US" sz="1800" dirty="0" err="1">
                <a:solidFill>
                  <a:srgbClr val="FF14FF"/>
                </a:solidFill>
              </a:rPr>
              <a:t>aVL</a:t>
            </a:r>
            <a:endParaRPr lang="en-US" sz="1800" dirty="0">
              <a:solidFill>
                <a:srgbClr val="FF14FF"/>
              </a:solidFill>
            </a:endParaRPr>
          </a:p>
          <a:p>
            <a:r>
              <a:rPr lang="en-US" sz="1800" dirty="0"/>
              <a:t>Lead  </a:t>
            </a:r>
            <a:r>
              <a:rPr lang="en-US" sz="1800" dirty="0" err="1">
                <a:solidFill>
                  <a:srgbClr val="4E67C8"/>
                </a:solidFill>
              </a:rPr>
              <a:t>aVF</a:t>
            </a:r>
            <a:endParaRPr lang="en-US" sz="1800" dirty="0">
              <a:solidFill>
                <a:srgbClr val="4E67C8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73532EA-1537-4B71-ACD9-27383F80D975}"/>
              </a:ext>
            </a:extLst>
          </p:cNvPr>
          <p:cNvCxnSpPr>
            <a:cxnSpLocks/>
          </p:cNvCxnSpPr>
          <p:nvPr/>
        </p:nvCxnSpPr>
        <p:spPr>
          <a:xfrm>
            <a:off x="5538276" y="2205318"/>
            <a:ext cx="1214060" cy="681317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A88EB1F-AABE-40C7-8F9D-E166328429CC}"/>
              </a:ext>
            </a:extLst>
          </p:cNvPr>
          <p:cNvCxnSpPr>
            <a:cxnSpLocks/>
          </p:cNvCxnSpPr>
          <p:nvPr/>
        </p:nvCxnSpPr>
        <p:spPr>
          <a:xfrm flipV="1">
            <a:off x="6752337" y="2205319"/>
            <a:ext cx="1037992" cy="681316"/>
          </a:xfrm>
          <a:prstGeom prst="straightConnector1">
            <a:avLst/>
          </a:prstGeom>
          <a:ln w="76200">
            <a:solidFill>
              <a:srgbClr val="FF14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184B21-340C-4452-B5C2-3B27A688C9ED}"/>
              </a:ext>
            </a:extLst>
          </p:cNvPr>
          <p:cNvCxnSpPr>
            <a:cxnSpLocks/>
          </p:cNvCxnSpPr>
          <p:nvPr/>
        </p:nvCxnSpPr>
        <p:spPr>
          <a:xfrm flipV="1">
            <a:off x="6752337" y="2886635"/>
            <a:ext cx="0" cy="1685365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箭號: ＞形 16">
            <a:extLst>
              <a:ext uri="{FF2B5EF4-FFF2-40B4-BE49-F238E27FC236}">
                <a16:creationId xmlns:a16="http://schemas.microsoft.com/office/drawing/2014/main" id="{AE0C2953-9169-42B3-876A-90ED49B33664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385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心電圖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(ECG)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12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導程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7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8BC410-9572-4B4F-A378-D794CC818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94"/>
          <a:stretch/>
        </p:blipFill>
        <p:spPr>
          <a:xfrm>
            <a:off x="838200" y="1434147"/>
            <a:ext cx="4248621" cy="45722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BEF29BE-5289-4F05-90A7-AF250774D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21" y="1564548"/>
            <a:ext cx="7105179" cy="4412389"/>
          </a:xfrm>
          <a:prstGeom prst="rect">
            <a:avLst/>
          </a:prstGeom>
        </p:spPr>
      </p:pic>
      <p:sp>
        <p:nvSpPr>
          <p:cNvPr id="7" name="箭號: ＞形 6">
            <a:extLst>
              <a:ext uri="{FF2B5EF4-FFF2-40B4-BE49-F238E27FC236}">
                <a16:creationId xmlns:a16="http://schemas.microsoft.com/office/drawing/2014/main" id="{A9F2D77A-5224-42E4-83C9-6959AFF743CF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FAA258-9E88-44D7-A1CC-0E3ACC41CA10}"/>
              </a:ext>
            </a:extLst>
          </p:cNvPr>
          <p:cNvSpPr/>
          <p:nvPr/>
        </p:nvSpPr>
        <p:spPr>
          <a:xfrm>
            <a:off x="9133149" y="5912244"/>
            <a:ext cx="3058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http://2018.icbeb.org/Challenge.html</a:t>
            </a:r>
          </a:p>
        </p:txBody>
      </p:sp>
    </p:spTree>
    <p:extLst>
      <p:ext uri="{BB962C8B-B14F-4D97-AF65-F5344CB8AC3E}">
        <p14:creationId xmlns:p14="http://schemas.microsoft.com/office/powerpoint/2010/main" val="221398394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心電圖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(ECG)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與心臟疾病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-1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8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F91443-50BC-4A34-901F-7BBAB63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28" y="1538261"/>
            <a:ext cx="5596128" cy="456220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B53979-5D9A-46FC-9ABE-C63777C4C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8261"/>
            <a:ext cx="5596128" cy="456220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3CC488-7B70-4C60-981A-D94502FA6752}"/>
              </a:ext>
            </a:extLst>
          </p:cNvPr>
          <p:cNvSpPr txBox="1"/>
          <p:nvPr/>
        </p:nvSpPr>
        <p:spPr>
          <a:xfrm>
            <a:off x="3288919" y="1425228"/>
            <a:ext cx="76174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Normal</a:t>
            </a:r>
            <a:endParaRPr 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16407D-D1EA-4050-9ECC-09580F75C128}"/>
              </a:ext>
            </a:extLst>
          </p:cNvPr>
          <p:cNvSpPr txBox="1"/>
          <p:nvPr/>
        </p:nvSpPr>
        <p:spPr>
          <a:xfrm>
            <a:off x="8894799" y="1425228"/>
            <a:ext cx="6751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RBBB</a:t>
            </a:r>
            <a:endParaRPr lang="en-US" dirty="0"/>
          </a:p>
        </p:txBody>
      </p:sp>
      <p:sp>
        <p:nvSpPr>
          <p:cNvPr id="10" name="箭號: ＞形 9">
            <a:extLst>
              <a:ext uri="{FF2B5EF4-FFF2-40B4-BE49-F238E27FC236}">
                <a16:creationId xmlns:a16="http://schemas.microsoft.com/office/drawing/2014/main" id="{7F14CFF2-15FA-4E11-A968-F0671318024E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0567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A1A9F0A-A359-4427-B8F5-E3E3FB5B68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右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束支傳導阻滯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38" name="投影片編號版面配置區 4">
            <a:extLst>
              <a:ext uri="{FF2B5EF4-FFF2-40B4-BE49-F238E27FC236}">
                <a16:creationId xmlns:a16="http://schemas.microsoft.com/office/drawing/2014/main" id="{C8C778BF-0D84-4667-B08B-866676CDD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11718925" y="6492875"/>
            <a:ext cx="47307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fld id="{D7016D3F-3E04-43C1-B6B9-0FABEAED1C50}" type="slidenum"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pPr eaLnBrk="1" hangingPunct="1"/>
              <a:t>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F91443-50BC-4A34-901F-7BBAB63E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328" y="1538261"/>
            <a:ext cx="5596128" cy="456220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716407D-D1EA-4050-9ECC-09580F75C128}"/>
              </a:ext>
            </a:extLst>
          </p:cNvPr>
          <p:cNvSpPr txBox="1"/>
          <p:nvPr/>
        </p:nvSpPr>
        <p:spPr>
          <a:xfrm>
            <a:off x="8894799" y="1425228"/>
            <a:ext cx="6751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RBBB</a:t>
            </a:r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F49CC3-A1DC-4F59-B404-1FA7FCDF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36" y="1579116"/>
            <a:ext cx="3700092" cy="44662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1B0654-3B67-4527-B9F9-D48AE31907DA}"/>
              </a:ext>
            </a:extLst>
          </p:cNvPr>
          <p:cNvSpPr/>
          <p:nvPr/>
        </p:nvSpPr>
        <p:spPr>
          <a:xfrm>
            <a:off x="838201" y="1690688"/>
            <a:ext cx="17838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/>
              <a:t>右束支傳導阻滯（</a:t>
            </a:r>
            <a:r>
              <a:rPr lang="en-US" altLang="zh-TW" sz="1800" dirty="0"/>
              <a:t>RBBB</a:t>
            </a:r>
            <a:r>
              <a:rPr lang="zh-TW" altLang="en-US" sz="1800" dirty="0"/>
              <a:t>）時，增寬的</a:t>
            </a:r>
            <a:r>
              <a:rPr lang="en-US" altLang="zh-TW" sz="1800" dirty="0"/>
              <a:t>RR’</a:t>
            </a:r>
            <a:r>
              <a:rPr lang="zh-TW" altLang="en-US" sz="1800" dirty="0"/>
              <a:t>波群在</a:t>
            </a:r>
            <a:r>
              <a:rPr lang="en-US" altLang="zh-TW" sz="1800" dirty="0"/>
              <a:t>V1</a:t>
            </a:r>
            <a:r>
              <a:rPr lang="zh-TW" altLang="en-US" sz="1800" dirty="0"/>
              <a:t>導聯上表現最為典型。</a:t>
            </a:r>
            <a:endParaRPr lang="en-US" sz="18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F582925-C238-497D-B18B-951FD0D7DA37}"/>
              </a:ext>
            </a:extLst>
          </p:cNvPr>
          <p:cNvGrpSpPr/>
          <p:nvPr/>
        </p:nvGrpSpPr>
        <p:grpSpPr>
          <a:xfrm>
            <a:off x="7320580" y="3612776"/>
            <a:ext cx="3971740" cy="179294"/>
            <a:chOff x="7320580" y="3612776"/>
            <a:chExt cx="3971740" cy="179294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91679C1-B25F-4D95-BE9F-CB385CD97700}"/>
                </a:ext>
              </a:extLst>
            </p:cNvPr>
            <p:cNvSpPr/>
            <p:nvPr/>
          </p:nvSpPr>
          <p:spPr>
            <a:xfrm>
              <a:off x="8408894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8199327-CCE2-40AF-9179-F84C9C05817F}"/>
                </a:ext>
              </a:extLst>
            </p:cNvPr>
            <p:cNvSpPr/>
            <p:nvPr/>
          </p:nvSpPr>
          <p:spPr>
            <a:xfrm>
              <a:off x="7868593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528D8D3-D4BA-4926-98CE-90C51A90A830}"/>
                </a:ext>
              </a:extLst>
            </p:cNvPr>
            <p:cNvSpPr/>
            <p:nvPr/>
          </p:nvSpPr>
          <p:spPr>
            <a:xfrm>
              <a:off x="7320580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98623DA-AE96-435F-97BB-C13461F8C0B7}"/>
                </a:ext>
              </a:extLst>
            </p:cNvPr>
            <p:cNvSpPr/>
            <p:nvPr/>
          </p:nvSpPr>
          <p:spPr>
            <a:xfrm>
              <a:off x="8959867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E5B9462-B931-4216-B31F-B028895C46D8}"/>
                </a:ext>
              </a:extLst>
            </p:cNvPr>
            <p:cNvSpPr/>
            <p:nvPr/>
          </p:nvSpPr>
          <p:spPr>
            <a:xfrm>
              <a:off x="9519448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7080E38-97EF-4246-9BAF-B4623385F629}"/>
                </a:ext>
              </a:extLst>
            </p:cNvPr>
            <p:cNvSpPr/>
            <p:nvPr/>
          </p:nvSpPr>
          <p:spPr>
            <a:xfrm>
              <a:off x="10079029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00B87716-3184-4517-BB5F-009F14F65E03}"/>
                </a:ext>
              </a:extLst>
            </p:cNvPr>
            <p:cNvSpPr/>
            <p:nvPr/>
          </p:nvSpPr>
          <p:spPr>
            <a:xfrm>
              <a:off x="10602750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11DBC16-F5D7-47BE-9E75-F4776592E490}"/>
                </a:ext>
              </a:extLst>
            </p:cNvPr>
            <p:cNvSpPr/>
            <p:nvPr/>
          </p:nvSpPr>
          <p:spPr>
            <a:xfrm>
              <a:off x="11104062" y="3612776"/>
              <a:ext cx="188258" cy="1792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箭號: ＞形 20">
            <a:extLst>
              <a:ext uri="{FF2B5EF4-FFF2-40B4-BE49-F238E27FC236}">
                <a16:creationId xmlns:a16="http://schemas.microsoft.com/office/drawing/2014/main" id="{58EBEE28-620D-4476-BECC-1345394886B8}"/>
              </a:ext>
            </a:extLst>
          </p:cNvPr>
          <p:cNvSpPr/>
          <p:nvPr/>
        </p:nvSpPr>
        <p:spPr>
          <a:xfrm>
            <a:off x="4479094" y="6155328"/>
            <a:ext cx="2587149" cy="656105"/>
          </a:xfrm>
          <a:prstGeom prst="chevron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7254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PPTtemplat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9104</TotalTime>
  <Words>328</Words>
  <Application>Microsoft Office PowerPoint</Application>
  <PresentationFormat>寬螢幕</PresentationFormat>
  <Paragraphs>77</Paragraphs>
  <Slides>10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Arial Unicode MS</vt:lpstr>
      <vt:lpstr>ＭＳ Ｐゴシック</vt:lpstr>
      <vt:lpstr>Microsoft JhengHei</vt:lpstr>
      <vt:lpstr>Microsoft JhengHei</vt:lpstr>
      <vt:lpstr>新細明體</vt:lpstr>
      <vt:lpstr>Arial</vt:lpstr>
      <vt:lpstr>Calibri</vt:lpstr>
      <vt:lpstr>Times New Roman</vt:lpstr>
      <vt:lpstr>PPTtemplate</vt:lpstr>
      <vt:lpstr>Office 佈景主題</vt:lpstr>
      <vt:lpstr>PowerPoint 簡報</vt:lpstr>
      <vt:lpstr>水母型人才</vt:lpstr>
      <vt:lpstr>心電圖(ECG)歷史</vt:lpstr>
      <vt:lpstr>PowerPoint 簡報</vt:lpstr>
      <vt:lpstr>PQRST介紹</vt:lpstr>
      <vt:lpstr>心電圖(ECG) 12導程-1</vt:lpstr>
      <vt:lpstr>心電圖(ECG) 12導程-2</vt:lpstr>
      <vt:lpstr>心電圖(ECG) 與心臟疾病-1</vt:lpstr>
      <vt:lpstr>右束支傳導阻滯</vt:lpstr>
      <vt:lpstr>CPSC 心電圖病態分類競賽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機器學習工程師 常見的錯誤操作</dc:title>
  <dc:creator>Monsi</dc:creator>
  <cp:lastModifiedBy>AIA</cp:lastModifiedBy>
  <cp:revision>609</cp:revision>
  <dcterms:created xsi:type="dcterms:W3CDTF">2019-10-12T09:07:00Z</dcterms:created>
  <dcterms:modified xsi:type="dcterms:W3CDTF">2020-07-04T02:43:24Z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